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1.xml" ContentType="application/vnd.openxmlformats-officedocument.drawingml.chart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357" r:id="rId3"/>
    <p:sldId id="539" r:id="rId4"/>
    <p:sldId id="387" r:id="rId5"/>
    <p:sldId id="360" r:id="rId6"/>
    <p:sldId id="331" r:id="rId7"/>
    <p:sldId id="361" r:id="rId8"/>
    <p:sldId id="399" r:id="rId9"/>
    <p:sldId id="401" r:id="rId10"/>
    <p:sldId id="484" r:id="rId11"/>
    <p:sldId id="485" r:id="rId12"/>
    <p:sldId id="536" r:id="rId13"/>
    <p:sldId id="537" r:id="rId14"/>
    <p:sldId id="538" r:id="rId15"/>
    <p:sldId id="391" r:id="rId16"/>
    <p:sldId id="338" r:id="rId17"/>
    <p:sldId id="334" r:id="rId18"/>
    <p:sldId id="534" r:id="rId19"/>
    <p:sldId id="347" r:id="rId20"/>
    <p:sldId id="493" r:id="rId21"/>
    <p:sldId id="393" r:id="rId22"/>
    <p:sldId id="518" r:id="rId23"/>
    <p:sldId id="517" r:id="rId24"/>
    <p:sldId id="332" r:id="rId25"/>
    <p:sldId id="350" r:id="rId26"/>
    <p:sldId id="351" r:id="rId27"/>
    <p:sldId id="509" r:id="rId28"/>
    <p:sldId id="510" r:id="rId29"/>
    <p:sldId id="511" r:id="rId30"/>
    <p:sldId id="512" r:id="rId31"/>
    <p:sldId id="349" r:id="rId32"/>
    <p:sldId id="353" r:id="rId33"/>
    <p:sldId id="355" r:id="rId34"/>
    <p:sldId id="527" r:id="rId35"/>
    <p:sldId id="528" r:id="rId36"/>
    <p:sldId id="513" r:id="rId37"/>
    <p:sldId id="395" r:id="rId38"/>
    <p:sldId id="358" r:id="rId39"/>
    <p:sldId id="540" r:id="rId40"/>
    <p:sldId id="329" r:id="rId41"/>
    <p:sldId id="519" r:id="rId42"/>
    <p:sldId id="520" r:id="rId43"/>
    <p:sldId id="521" r:id="rId44"/>
    <p:sldId id="522" r:id="rId45"/>
    <p:sldId id="523" r:id="rId46"/>
    <p:sldId id="481" r:id="rId47"/>
    <p:sldId id="424" r:id="rId48"/>
    <p:sldId id="425" r:id="rId49"/>
    <p:sldId id="427" r:id="rId50"/>
    <p:sldId id="430" r:id="rId51"/>
    <p:sldId id="431" r:id="rId52"/>
    <p:sldId id="432" r:id="rId53"/>
    <p:sldId id="433" r:id="rId54"/>
    <p:sldId id="435" r:id="rId55"/>
    <p:sldId id="506" r:id="rId56"/>
    <p:sldId id="507" r:id="rId57"/>
    <p:sldId id="508" r:id="rId58"/>
    <p:sldId id="541" r:id="rId59"/>
    <p:sldId id="535" r:id="rId60"/>
    <p:sldId id="444" r:id="rId61"/>
    <p:sldId id="445" r:id="rId62"/>
    <p:sldId id="446" r:id="rId63"/>
    <p:sldId id="447" r:id="rId64"/>
    <p:sldId id="448" r:id="rId65"/>
    <p:sldId id="449" r:id="rId66"/>
    <p:sldId id="450" r:id="rId67"/>
    <p:sldId id="495" r:id="rId68"/>
    <p:sldId id="498" r:id="rId69"/>
    <p:sldId id="499" r:id="rId70"/>
    <p:sldId id="500" r:id="rId71"/>
    <p:sldId id="501" r:id="rId72"/>
    <p:sldId id="502" r:id="rId73"/>
    <p:sldId id="503" r:id="rId74"/>
    <p:sldId id="504" r:id="rId75"/>
    <p:sldId id="505" r:id="rId76"/>
    <p:sldId id="533" r:id="rId77"/>
    <p:sldId id="529" r:id="rId78"/>
    <p:sldId id="530" r:id="rId79"/>
    <p:sldId id="466" r:id="rId80"/>
    <p:sldId id="490" r:id="rId81"/>
    <p:sldId id="491" r:id="rId82"/>
    <p:sldId id="475" r:id="rId83"/>
    <p:sldId id="514" r:id="rId84"/>
    <p:sldId id="515" r:id="rId85"/>
    <p:sldId id="542" r:id="rId86"/>
    <p:sldId id="524" r:id="rId87"/>
    <p:sldId id="525" r:id="rId88"/>
    <p:sldId id="526" r:id="rId89"/>
    <p:sldId id="386" r:id="rId90"/>
    <p:sldId id="405" r:id="rId91"/>
    <p:sldId id="342" r:id="rId92"/>
    <p:sldId id="339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3929" autoAdjust="0"/>
  </p:normalViewPr>
  <p:slideViewPr>
    <p:cSldViewPr>
      <p:cViewPr>
        <p:scale>
          <a:sx n="52" d="100"/>
          <a:sy n="52" d="100"/>
        </p:scale>
        <p:origin x="-156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ava\Work\DEG\Knowledge\IndividualProjects\Thomas\Kae\Reports\Graph_ListRecognition_Li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61491933447872"/>
          <c:y val="3.6356816017467097E-2"/>
          <c:w val="0.6801733216444219"/>
          <c:h val="0.79235500429702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BarGraphs!$B$6</c:f>
              <c:strCache>
                <c:ptCount val="1"/>
                <c:pt idx="0">
                  <c:v>Averaged over Pages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BarGraphs!$A$7:$A$10</c:f>
              <c:strCache>
                <c:ptCount val="4"/>
                <c:pt idx="0">
                  <c:v>Literal Pattern Area</c:v>
                </c:pt>
                <c:pt idx="1">
                  <c:v>Pattern Area, Random</c:v>
                </c:pt>
                <c:pt idx="2">
                  <c:v>Pattern Area, Naïve Bayes</c:v>
                </c:pt>
                <c:pt idx="3">
                  <c:v>Pattern Area, Standard Deviation</c:v>
                </c:pt>
              </c:strCache>
            </c:strRef>
          </c:cat>
          <c:val>
            <c:numRef>
              <c:f>BarGraphs!$B$7:$B$10</c:f>
              <c:numCache>
                <c:formatCode>0%</c:formatCode>
                <c:ptCount val="4"/>
                <c:pt idx="0">
                  <c:v>0.12370000000000062</c:v>
                </c:pt>
                <c:pt idx="1">
                  <c:v>0.31965333333333334</c:v>
                </c:pt>
                <c:pt idx="2">
                  <c:v>0.38320000000000032</c:v>
                </c:pt>
                <c:pt idx="3">
                  <c:v>0.51129999999999998</c:v>
                </c:pt>
              </c:numCache>
            </c:numRef>
          </c:val>
        </c:ser>
        <c:ser>
          <c:idx val="1"/>
          <c:order val="1"/>
          <c:tx>
            <c:strRef>
              <c:f>BarGraphs!$C$6</c:f>
              <c:strCache>
                <c:ptCount val="1"/>
                <c:pt idx="0">
                  <c:v>Averaged over Words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BarGraphs!$A$7:$A$10</c:f>
              <c:strCache>
                <c:ptCount val="4"/>
                <c:pt idx="0">
                  <c:v>Literal Pattern Area</c:v>
                </c:pt>
                <c:pt idx="1">
                  <c:v>Pattern Area, Random</c:v>
                </c:pt>
                <c:pt idx="2">
                  <c:v>Pattern Area, Naïve Bayes</c:v>
                </c:pt>
                <c:pt idx="3">
                  <c:v>Pattern Area, Standard Deviation</c:v>
                </c:pt>
              </c:strCache>
            </c:strRef>
          </c:cat>
          <c:val>
            <c:numRef>
              <c:f>BarGraphs!$C$7:$C$10</c:f>
              <c:numCache>
                <c:formatCode>0%</c:formatCode>
                <c:ptCount val="4"/>
                <c:pt idx="0">
                  <c:v>0.7741000000000009</c:v>
                </c:pt>
                <c:pt idx="1">
                  <c:v>0.84448000000000023</c:v>
                </c:pt>
                <c:pt idx="2">
                  <c:v>0.85610000000000064</c:v>
                </c:pt>
                <c:pt idx="3">
                  <c:v>0.86250000000000004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551744"/>
        <c:axId val="149897600"/>
      </c:barChart>
      <c:catAx>
        <c:axId val="14955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9897600"/>
        <c:crosses val="autoZero"/>
        <c:auto val="1"/>
        <c:lblAlgn val="ctr"/>
        <c:lblOffset val="100"/>
        <c:noMultiLvlLbl val="0"/>
      </c:catAx>
      <c:valAx>
        <c:axId val="149897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955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80876254441516"/>
          <c:y val="0.35987155366641138"/>
          <c:w val="0.14530457693791407"/>
          <c:h val="0.2537082201008059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AE17F-F042-443D-A5AA-560CE67B0508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C0D9D-F7C2-41C4-A74A-0E9586E4F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47404-A8B2-4407-8946-71DE3A85E63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0D9D-F7C2-41C4-A74A-0E9586E4FD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D4A5-F918-4FBB-AA0E-FE6020100A4B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113B-8C95-4CAC-B1C3-857DAB66E4F8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1C1F-7AC5-43AA-A9C0-E952CC93C472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49F9-B563-4689-ACE2-BA741A25D898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5086-2211-42AA-9505-42C82D39D6D4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FBC-CC29-42CF-B755-5C01A4C8F117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6D9A-BA5B-43C3-9B3D-3C78F8ECBAAE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68CF-34D8-4A94-9593-BD0932BF9BF1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9355-9B26-4A55-A05E-867496E12BC3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2679-2DDD-469E-85DC-FAC6BBA46CAE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C92C-83EE-49BD-9D2C-0900C1224F55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8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C1E2-82EE-4ED9-8A3E-0A694394BF59}" type="datetime1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15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17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4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ListReader: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Inducing Wrappers for OCRed Lists to Efficiently Populate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Ontologies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tter Gothic" pitchFamily="49" charset="0"/>
              </a:rPr>
              <a:t>Thomas L. Packer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Letter Gothic" pitchFamily="49" charset="0"/>
              </a:rPr>
              <a:t>October 6,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My Dropbox\Projects\School\Presentations\2012.12 Dissertation Proposal\Pictures\Background\CS.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343400"/>
            <a:ext cx="1428750" cy="1428750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1028" name="Picture 4" descr="C:\My Dropbox\Projects\School\Presentations\2012.12 Dissertation Proposal\Pictures\Background\BYU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343400"/>
            <a:ext cx="1457325" cy="1457325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Solutions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Summary of Related Work and Present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399" y="1752600"/>
          <a:ext cx="8839204" cy="4237716"/>
        </p:xfrm>
        <a:graphic>
          <a:graphicData uri="http://schemas.openxmlformats.org/drawingml/2006/table">
            <a:tbl>
              <a:tblPr/>
              <a:tblGrid>
                <a:gridCol w="1907149"/>
                <a:gridCol w="829289"/>
                <a:gridCol w="829289"/>
                <a:gridCol w="779315"/>
                <a:gridCol w="760359"/>
                <a:gridCol w="914400"/>
                <a:gridCol w="838200"/>
                <a:gridCol w="762000"/>
                <a:gridCol w="685800"/>
                <a:gridCol w="533403"/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Input Handling and Project Scope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Process Scalability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IE Output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OCR / Noise Tolerant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General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Text List Detection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General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Text List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Info.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Extr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Alg. Time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&amp; Space Complexity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Human Cost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Engineering K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nowledge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Human Cost Annotating Examples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Rich Ontology Population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Precision</a:t>
                      </a:r>
                    </a:p>
                    <a:p>
                      <a:pPr algn="ctr" fontAlgn="ctr"/>
                      <a:endParaRPr lang="en-US" sz="12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sz="1200" b="1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Recall</a:t>
                      </a:r>
                    </a:p>
                    <a:p>
                      <a:pPr algn="ctr" fontAlgn="ctr"/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Related Work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Grammar Induction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Traditional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IE 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Web Wrapper Induction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Specialized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DAR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Systems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Dissertation</a:t>
                      </a:r>
                      <a:r>
                        <a:rPr lang="en-US" sz="1200" b="1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Work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List Detection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NR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Local Regex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Bad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Local HMM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Global Regex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Very 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OK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182880" algn="l" fontAlgn="ctr">
                        <a:spcBef>
                          <a:spcPts val="0"/>
                        </a:spcBef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Global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HMM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Good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7620" y="6019800"/>
            <a:ext cx="530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Our baseline comparison system is a Conditional Random Field (CRF)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Data Mapping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 (Packer and Embley, 2014b, 2014a, 2013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Typical Data Extraction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9546" y="567826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Named Entity Recognition </a:t>
            </a:r>
          </a:p>
          <a:p>
            <a:pPr algn="ctr"/>
            <a:r>
              <a:rPr lang="en-US" sz="1600" dirty="0" smtClean="0"/>
              <a:t>(Categorizing)</a:t>
            </a:r>
            <a:endParaRPr lang="en-US" sz="1600" dirty="0"/>
          </a:p>
        </p:txBody>
      </p:sp>
      <p:pic>
        <p:nvPicPr>
          <p:cNvPr id="44034" name="Picture 2" descr="C:\My Dropbox\Projects\School\Presentations\2014.09 Dissertation Defense\Images\TypicalOntologi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2419" y="3962400"/>
            <a:ext cx="8539163" cy="1676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166930" y="567826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Flat Attribute Extraction</a:t>
            </a:r>
          </a:p>
          <a:p>
            <a:pPr algn="ctr"/>
            <a:r>
              <a:rPr lang="en-US" sz="1600" dirty="0" smtClean="0"/>
              <a:t>(Grouping and Categorizing)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85616" y="567826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Relation Extraction</a:t>
            </a:r>
          </a:p>
          <a:p>
            <a:pPr algn="ctr"/>
            <a:r>
              <a:rPr lang="en-US" sz="1600" dirty="0" smtClean="0"/>
              <a:t>(Grouping and Categorizing)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04013" y="5120629"/>
            <a:ext cx="700944" cy="261797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07034" y="5124902"/>
            <a:ext cx="700944" cy="261797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06081" y="5123478"/>
            <a:ext cx="753642" cy="261797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65903" y="5107536"/>
            <a:ext cx="736362" cy="282012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93136" y="5106112"/>
            <a:ext cx="660875" cy="282012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944882" y="5097566"/>
            <a:ext cx="780515" cy="282012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39710" y="5113689"/>
            <a:ext cx="717135" cy="28582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21951" y="5110840"/>
            <a:ext cx="769122" cy="28582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14244" y="5102295"/>
            <a:ext cx="717135" cy="285829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72000" y="35052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15000" y="1823431"/>
            <a:ext cx="152400" cy="417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 t="47547"/>
          <a:stretch>
            <a:fillRect/>
          </a:stretch>
        </p:blipFill>
        <p:spPr bwMode="auto">
          <a:xfrm>
            <a:off x="2438400" y="1789961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0" name="Rounded Rectangle 39"/>
          <p:cNvSpPr/>
          <p:nvPr/>
        </p:nvSpPr>
        <p:spPr>
          <a:xfrm>
            <a:off x="3009900" y="2495550"/>
            <a:ext cx="485775" cy="142875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38810" y="2510053"/>
            <a:ext cx="245916" cy="131548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803491" y="2504484"/>
            <a:ext cx="651160" cy="133942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3800" y="13378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Object-Set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3810000" y="1653509"/>
            <a:ext cx="152400" cy="417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3" cstate="print"/>
          <a:srcRect t="47547"/>
          <a:stretch>
            <a:fillRect/>
          </a:stretch>
        </p:blipFill>
        <p:spPr bwMode="auto">
          <a:xfrm>
            <a:off x="533400" y="1620039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983456" y="2334495"/>
            <a:ext cx="57150" cy="142875"/>
          </a:xfrm>
          <a:prstGeom prst="roundRect">
            <a:avLst/>
          </a:prstGeom>
          <a:solidFill>
            <a:srgbClr val="FF0000">
              <a:alpha val="2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87525" y="2340845"/>
            <a:ext cx="209550" cy="142875"/>
          </a:xfrm>
          <a:prstGeom prst="roundRect">
            <a:avLst/>
          </a:prstGeom>
          <a:solidFill>
            <a:srgbClr val="FFFF00">
              <a:alpha val="25000"/>
            </a:srgbClr>
          </a:solidFill>
          <a:ln w="127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95600" y="2331321"/>
            <a:ext cx="643071" cy="132004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97099" y="2334495"/>
            <a:ext cx="206375" cy="142875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127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29375" y="2333783"/>
            <a:ext cx="234178" cy="138087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1219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Ontology-Path Labels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 Data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572000" y="33528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52800" y="61384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Flexible, Unified Ontology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06491" y="2323305"/>
            <a:ext cx="477833" cy="142875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6" name="Picture 2" descr="C:\My Dropbox\Projects\School\Presentations\2014.09 Dissertation Defense\Images\ChildOntologyWithDayMoYe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785" y="3740918"/>
            <a:ext cx="3286431" cy="23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2707523" y="5751864"/>
            <a:ext cx="1174750" cy="2159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484748" y="4088581"/>
            <a:ext cx="1714500" cy="790575"/>
          </a:xfrm>
          <a:custGeom>
            <a:avLst/>
            <a:gdLst>
              <a:gd name="connsiteX0" fmla="*/ 1595437 w 1714500"/>
              <a:gd name="connsiteY0" fmla="*/ 790575 h 790575"/>
              <a:gd name="connsiteX1" fmla="*/ 1181100 w 1714500"/>
              <a:gd name="connsiteY1" fmla="*/ 790575 h 790575"/>
              <a:gd name="connsiteX2" fmla="*/ 1176337 w 1714500"/>
              <a:gd name="connsiteY2" fmla="*/ 709612 h 790575"/>
              <a:gd name="connsiteX3" fmla="*/ 114300 w 1714500"/>
              <a:gd name="connsiteY3" fmla="*/ 200025 h 790575"/>
              <a:gd name="connsiteX4" fmla="*/ 0 w 1714500"/>
              <a:gd name="connsiteY4" fmla="*/ 195262 h 790575"/>
              <a:gd name="connsiteX5" fmla="*/ 0 w 1714500"/>
              <a:gd name="connsiteY5" fmla="*/ 0 h 790575"/>
              <a:gd name="connsiteX6" fmla="*/ 376237 w 1714500"/>
              <a:gd name="connsiteY6" fmla="*/ 4762 h 790575"/>
              <a:gd name="connsiteX7" fmla="*/ 366712 w 1714500"/>
              <a:gd name="connsiteY7" fmla="*/ 42862 h 790575"/>
              <a:gd name="connsiteX8" fmla="*/ 1081087 w 1714500"/>
              <a:gd name="connsiteY8" fmla="*/ 157162 h 790575"/>
              <a:gd name="connsiteX9" fmla="*/ 1714500 w 1714500"/>
              <a:gd name="connsiteY9" fmla="*/ 157162 h 790575"/>
              <a:gd name="connsiteX10" fmla="*/ 1704975 w 1714500"/>
              <a:gd name="connsiteY10" fmla="*/ 347662 h 790575"/>
              <a:gd name="connsiteX11" fmla="*/ 1076325 w 1714500"/>
              <a:gd name="connsiteY11" fmla="*/ 347662 h 790575"/>
              <a:gd name="connsiteX12" fmla="*/ 1081087 w 1714500"/>
              <a:gd name="connsiteY12" fmla="*/ 319087 h 790575"/>
              <a:gd name="connsiteX13" fmla="*/ 366712 w 1714500"/>
              <a:gd name="connsiteY13" fmla="*/ 161925 h 790575"/>
              <a:gd name="connsiteX14" fmla="*/ 371475 w 1714500"/>
              <a:gd name="connsiteY14" fmla="*/ 180975 h 790575"/>
              <a:gd name="connsiteX15" fmla="*/ 1181100 w 1714500"/>
              <a:gd name="connsiteY15" fmla="*/ 571500 h 790575"/>
              <a:gd name="connsiteX16" fmla="*/ 1576387 w 1714500"/>
              <a:gd name="connsiteY16" fmla="*/ 566737 h 790575"/>
              <a:gd name="connsiteX17" fmla="*/ 1590675 w 1714500"/>
              <a:gd name="connsiteY17" fmla="*/ 566737 h 790575"/>
              <a:gd name="connsiteX18" fmla="*/ 1595437 w 1714500"/>
              <a:gd name="connsiteY18" fmla="*/ 790575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4500" h="790575">
                <a:moveTo>
                  <a:pt x="1595437" y="790575"/>
                </a:moveTo>
                <a:lnTo>
                  <a:pt x="1181100" y="790575"/>
                </a:lnTo>
                <a:lnTo>
                  <a:pt x="1176337" y="709612"/>
                </a:lnTo>
                <a:lnTo>
                  <a:pt x="114300" y="200025"/>
                </a:lnTo>
                <a:lnTo>
                  <a:pt x="0" y="195262"/>
                </a:lnTo>
                <a:lnTo>
                  <a:pt x="0" y="0"/>
                </a:lnTo>
                <a:lnTo>
                  <a:pt x="376237" y="4762"/>
                </a:lnTo>
                <a:lnTo>
                  <a:pt x="366712" y="42862"/>
                </a:lnTo>
                <a:lnTo>
                  <a:pt x="1081087" y="157162"/>
                </a:lnTo>
                <a:lnTo>
                  <a:pt x="1714500" y="157162"/>
                </a:lnTo>
                <a:lnTo>
                  <a:pt x="1704975" y="347662"/>
                </a:lnTo>
                <a:lnTo>
                  <a:pt x="1076325" y="347662"/>
                </a:lnTo>
                <a:lnTo>
                  <a:pt x="1081087" y="319087"/>
                </a:lnTo>
                <a:lnTo>
                  <a:pt x="366712" y="161925"/>
                </a:lnTo>
                <a:lnTo>
                  <a:pt x="371475" y="180975"/>
                </a:lnTo>
                <a:lnTo>
                  <a:pt x="1181100" y="571500"/>
                </a:lnTo>
                <a:lnTo>
                  <a:pt x="1576387" y="566737"/>
                </a:lnTo>
                <a:lnTo>
                  <a:pt x="1590675" y="566737"/>
                </a:lnTo>
                <a:cubicBezTo>
                  <a:pt x="1592262" y="644525"/>
                  <a:pt x="1593850" y="722312"/>
                  <a:pt x="1595437" y="790575"/>
                </a:cubicBezTo>
                <a:close/>
              </a:path>
            </a:pathLst>
          </a:custGeom>
          <a:solidFill>
            <a:schemeClr val="accent4">
              <a:alpha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84698" y="4693418"/>
            <a:ext cx="1995487" cy="1271588"/>
          </a:xfrm>
          <a:custGeom>
            <a:avLst/>
            <a:gdLst>
              <a:gd name="connsiteX0" fmla="*/ 1985962 w 1995487"/>
              <a:gd name="connsiteY0" fmla="*/ 0 h 1271588"/>
              <a:gd name="connsiteX1" fmla="*/ 1566862 w 1995487"/>
              <a:gd name="connsiteY1" fmla="*/ 0 h 1271588"/>
              <a:gd name="connsiteX2" fmla="*/ 1571625 w 1995487"/>
              <a:gd name="connsiteY2" fmla="*/ 14288 h 1271588"/>
              <a:gd name="connsiteX3" fmla="*/ 604837 w 1995487"/>
              <a:gd name="connsiteY3" fmla="*/ 4763 h 1271588"/>
              <a:gd name="connsiteX4" fmla="*/ 342900 w 1995487"/>
              <a:gd name="connsiteY4" fmla="*/ 228600 h 1271588"/>
              <a:gd name="connsiteX5" fmla="*/ 0 w 1995487"/>
              <a:gd name="connsiteY5" fmla="*/ 223838 h 1271588"/>
              <a:gd name="connsiteX6" fmla="*/ 0 w 1995487"/>
              <a:gd name="connsiteY6" fmla="*/ 438150 h 1271588"/>
              <a:gd name="connsiteX7" fmla="*/ 304800 w 1995487"/>
              <a:gd name="connsiteY7" fmla="*/ 433388 h 1271588"/>
              <a:gd name="connsiteX8" fmla="*/ 1085850 w 1995487"/>
              <a:gd name="connsiteY8" fmla="*/ 1104900 h 1271588"/>
              <a:gd name="connsiteX9" fmla="*/ 1081087 w 1995487"/>
              <a:gd name="connsiteY9" fmla="*/ 1271588 h 1271588"/>
              <a:gd name="connsiteX10" fmla="*/ 1390650 w 1995487"/>
              <a:gd name="connsiteY10" fmla="*/ 1266825 h 1271588"/>
              <a:gd name="connsiteX11" fmla="*/ 1390650 w 1995487"/>
              <a:gd name="connsiteY11" fmla="*/ 1076325 h 1271588"/>
              <a:gd name="connsiteX12" fmla="*/ 1333500 w 1995487"/>
              <a:gd name="connsiteY12" fmla="*/ 1071563 h 1271588"/>
              <a:gd name="connsiteX13" fmla="*/ 533400 w 1995487"/>
              <a:gd name="connsiteY13" fmla="*/ 409575 h 1271588"/>
              <a:gd name="connsiteX14" fmla="*/ 528637 w 1995487"/>
              <a:gd name="connsiteY14" fmla="*/ 271463 h 1271588"/>
              <a:gd name="connsiteX15" fmla="*/ 695325 w 1995487"/>
              <a:gd name="connsiteY15" fmla="*/ 142875 h 1271588"/>
              <a:gd name="connsiteX16" fmla="*/ 1581150 w 1995487"/>
              <a:gd name="connsiteY16" fmla="*/ 128588 h 1271588"/>
              <a:gd name="connsiteX17" fmla="*/ 1581150 w 1995487"/>
              <a:gd name="connsiteY17" fmla="*/ 200025 h 1271588"/>
              <a:gd name="connsiteX18" fmla="*/ 1995487 w 1995487"/>
              <a:gd name="connsiteY18" fmla="*/ 200025 h 1271588"/>
              <a:gd name="connsiteX19" fmla="*/ 1985962 w 1995487"/>
              <a:gd name="connsiteY19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95487" h="1271588">
                <a:moveTo>
                  <a:pt x="1985962" y="0"/>
                </a:moveTo>
                <a:lnTo>
                  <a:pt x="1566862" y="0"/>
                </a:lnTo>
                <a:lnTo>
                  <a:pt x="1571625" y="14288"/>
                </a:lnTo>
                <a:lnTo>
                  <a:pt x="604837" y="4763"/>
                </a:lnTo>
                <a:lnTo>
                  <a:pt x="342900" y="228600"/>
                </a:lnTo>
                <a:lnTo>
                  <a:pt x="0" y="223838"/>
                </a:lnTo>
                <a:lnTo>
                  <a:pt x="0" y="438150"/>
                </a:lnTo>
                <a:lnTo>
                  <a:pt x="304800" y="433388"/>
                </a:lnTo>
                <a:lnTo>
                  <a:pt x="1085850" y="1104900"/>
                </a:lnTo>
                <a:lnTo>
                  <a:pt x="1081087" y="1271588"/>
                </a:lnTo>
                <a:lnTo>
                  <a:pt x="1390650" y="1266825"/>
                </a:lnTo>
                <a:lnTo>
                  <a:pt x="1390650" y="1076325"/>
                </a:lnTo>
                <a:lnTo>
                  <a:pt x="1333500" y="1071563"/>
                </a:lnTo>
                <a:lnTo>
                  <a:pt x="533400" y="409575"/>
                </a:lnTo>
                <a:lnTo>
                  <a:pt x="528637" y="271463"/>
                </a:lnTo>
                <a:lnTo>
                  <a:pt x="695325" y="142875"/>
                </a:lnTo>
                <a:lnTo>
                  <a:pt x="1581150" y="128588"/>
                </a:lnTo>
                <a:lnTo>
                  <a:pt x="1581150" y="200025"/>
                </a:lnTo>
                <a:lnTo>
                  <a:pt x="1995487" y="200025"/>
                </a:lnTo>
                <a:lnTo>
                  <a:pt x="1985962" y="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760973" y="4688656"/>
            <a:ext cx="1333500" cy="1276350"/>
          </a:xfrm>
          <a:custGeom>
            <a:avLst/>
            <a:gdLst>
              <a:gd name="connsiteX0" fmla="*/ 1319212 w 1333500"/>
              <a:gd name="connsiteY0" fmla="*/ 200025 h 1276350"/>
              <a:gd name="connsiteX1" fmla="*/ 904875 w 1333500"/>
              <a:gd name="connsiteY1" fmla="*/ 214312 h 1276350"/>
              <a:gd name="connsiteX2" fmla="*/ 600075 w 1333500"/>
              <a:gd name="connsiteY2" fmla="*/ 366712 h 1276350"/>
              <a:gd name="connsiteX3" fmla="*/ 595312 w 1333500"/>
              <a:gd name="connsiteY3" fmla="*/ 419100 h 1276350"/>
              <a:gd name="connsiteX4" fmla="*/ 461962 w 1333500"/>
              <a:gd name="connsiteY4" fmla="*/ 423862 h 1276350"/>
              <a:gd name="connsiteX5" fmla="*/ 642937 w 1333500"/>
              <a:gd name="connsiteY5" fmla="*/ 1066800 h 1276350"/>
              <a:gd name="connsiteX6" fmla="*/ 719137 w 1333500"/>
              <a:gd name="connsiteY6" fmla="*/ 1076325 h 1276350"/>
              <a:gd name="connsiteX7" fmla="*/ 719137 w 1333500"/>
              <a:gd name="connsiteY7" fmla="*/ 1276350 h 1276350"/>
              <a:gd name="connsiteX8" fmla="*/ 414337 w 1333500"/>
              <a:gd name="connsiteY8" fmla="*/ 1266825 h 1276350"/>
              <a:gd name="connsiteX9" fmla="*/ 419100 w 1333500"/>
              <a:gd name="connsiteY9" fmla="*/ 1081087 h 1276350"/>
              <a:gd name="connsiteX10" fmla="*/ 471487 w 1333500"/>
              <a:gd name="connsiteY10" fmla="*/ 1081087 h 1276350"/>
              <a:gd name="connsiteX11" fmla="*/ 338137 w 1333500"/>
              <a:gd name="connsiteY11" fmla="*/ 447675 h 1276350"/>
              <a:gd name="connsiteX12" fmla="*/ 0 w 1333500"/>
              <a:gd name="connsiteY12" fmla="*/ 438150 h 1276350"/>
              <a:gd name="connsiteX13" fmla="*/ 4762 w 1333500"/>
              <a:gd name="connsiteY13" fmla="*/ 228600 h 1276350"/>
              <a:gd name="connsiteX14" fmla="*/ 614362 w 1333500"/>
              <a:gd name="connsiteY14" fmla="*/ 228600 h 1276350"/>
              <a:gd name="connsiteX15" fmla="*/ 904875 w 1333500"/>
              <a:gd name="connsiteY15" fmla="*/ 85725 h 1276350"/>
              <a:gd name="connsiteX16" fmla="*/ 904875 w 1333500"/>
              <a:gd name="connsiteY16" fmla="*/ 14287 h 1276350"/>
              <a:gd name="connsiteX17" fmla="*/ 1333500 w 1333500"/>
              <a:gd name="connsiteY17" fmla="*/ 0 h 1276350"/>
              <a:gd name="connsiteX18" fmla="*/ 1319212 w 1333500"/>
              <a:gd name="connsiteY18" fmla="*/ 200025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3500" h="1276350">
                <a:moveTo>
                  <a:pt x="1319212" y="200025"/>
                </a:moveTo>
                <a:lnTo>
                  <a:pt x="904875" y="214312"/>
                </a:lnTo>
                <a:lnTo>
                  <a:pt x="600075" y="366712"/>
                </a:lnTo>
                <a:lnTo>
                  <a:pt x="595312" y="419100"/>
                </a:lnTo>
                <a:lnTo>
                  <a:pt x="461962" y="423862"/>
                </a:lnTo>
                <a:lnTo>
                  <a:pt x="642937" y="1066800"/>
                </a:lnTo>
                <a:lnTo>
                  <a:pt x="719137" y="1076325"/>
                </a:lnTo>
                <a:lnTo>
                  <a:pt x="719137" y="1276350"/>
                </a:lnTo>
                <a:lnTo>
                  <a:pt x="414337" y="1266825"/>
                </a:lnTo>
                <a:lnTo>
                  <a:pt x="419100" y="1081087"/>
                </a:lnTo>
                <a:lnTo>
                  <a:pt x="471487" y="1081087"/>
                </a:lnTo>
                <a:lnTo>
                  <a:pt x="338137" y="447675"/>
                </a:lnTo>
                <a:lnTo>
                  <a:pt x="0" y="438150"/>
                </a:lnTo>
                <a:lnTo>
                  <a:pt x="4762" y="228600"/>
                </a:lnTo>
                <a:lnTo>
                  <a:pt x="614362" y="228600"/>
                </a:lnTo>
                <a:lnTo>
                  <a:pt x="904875" y="85725"/>
                </a:lnTo>
                <a:lnTo>
                  <a:pt x="904875" y="14287"/>
                </a:lnTo>
                <a:lnTo>
                  <a:pt x="1333500" y="0"/>
                </a:lnTo>
                <a:lnTo>
                  <a:pt x="1319212" y="200025"/>
                </a:lnTo>
                <a:close/>
              </a:path>
            </a:pathLst>
          </a:custGeom>
          <a:solidFill>
            <a:schemeClr val="accent6">
              <a:alpha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2665848" y="4683893"/>
            <a:ext cx="1543050" cy="714375"/>
          </a:xfrm>
          <a:custGeom>
            <a:avLst/>
            <a:gdLst>
              <a:gd name="connsiteX0" fmla="*/ 4762 w 1543050"/>
              <a:gd name="connsiteY0" fmla="*/ 14288 h 714375"/>
              <a:gd name="connsiteX1" fmla="*/ 0 w 1543050"/>
              <a:gd name="connsiteY1" fmla="*/ 228600 h 714375"/>
              <a:gd name="connsiteX2" fmla="*/ 419100 w 1543050"/>
              <a:gd name="connsiteY2" fmla="*/ 219075 h 714375"/>
              <a:gd name="connsiteX3" fmla="*/ 428625 w 1543050"/>
              <a:gd name="connsiteY3" fmla="*/ 171450 h 714375"/>
              <a:gd name="connsiteX4" fmla="*/ 633412 w 1543050"/>
              <a:gd name="connsiteY4" fmla="*/ 314325 h 714375"/>
              <a:gd name="connsiteX5" fmla="*/ 804862 w 1543050"/>
              <a:gd name="connsiteY5" fmla="*/ 519113 h 714375"/>
              <a:gd name="connsiteX6" fmla="*/ 804862 w 1543050"/>
              <a:gd name="connsiteY6" fmla="*/ 714375 h 714375"/>
              <a:gd name="connsiteX7" fmla="*/ 1538287 w 1543050"/>
              <a:gd name="connsiteY7" fmla="*/ 709613 h 714375"/>
              <a:gd name="connsiteX8" fmla="*/ 1543050 w 1543050"/>
              <a:gd name="connsiteY8" fmla="*/ 509588 h 714375"/>
              <a:gd name="connsiteX9" fmla="*/ 1004887 w 1543050"/>
              <a:gd name="connsiteY9" fmla="*/ 500063 h 714375"/>
              <a:gd name="connsiteX10" fmla="*/ 852487 w 1543050"/>
              <a:gd name="connsiteY10" fmla="*/ 300038 h 714375"/>
              <a:gd name="connsiteX11" fmla="*/ 962025 w 1543050"/>
              <a:gd name="connsiteY11" fmla="*/ 180975 h 714375"/>
              <a:gd name="connsiteX12" fmla="*/ 762000 w 1543050"/>
              <a:gd name="connsiteY12" fmla="*/ 0 h 714375"/>
              <a:gd name="connsiteX13" fmla="*/ 642937 w 1543050"/>
              <a:gd name="connsiteY13" fmla="*/ 95250 h 714375"/>
              <a:gd name="connsiteX14" fmla="*/ 419100 w 1543050"/>
              <a:gd name="connsiteY14" fmla="*/ 19050 h 714375"/>
              <a:gd name="connsiteX15" fmla="*/ 4762 w 1543050"/>
              <a:gd name="connsiteY15" fmla="*/ 14288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3050" h="714375">
                <a:moveTo>
                  <a:pt x="4762" y="14288"/>
                </a:moveTo>
                <a:lnTo>
                  <a:pt x="0" y="228600"/>
                </a:lnTo>
                <a:lnTo>
                  <a:pt x="419100" y="219075"/>
                </a:lnTo>
                <a:lnTo>
                  <a:pt x="428625" y="171450"/>
                </a:lnTo>
                <a:lnTo>
                  <a:pt x="633412" y="314325"/>
                </a:lnTo>
                <a:lnTo>
                  <a:pt x="804862" y="519113"/>
                </a:lnTo>
                <a:lnTo>
                  <a:pt x="804862" y="714375"/>
                </a:lnTo>
                <a:lnTo>
                  <a:pt x="1538287" y="709613"/>
                </a:lnTo>
                <a:lnTo>
                  <a:pt x="1543050" y="509588"/>
                </a:lnTo>
                <a:lnTo>
                  <a:pt x="1004887" y="500063"/>
                </a:lnTo>
                <a:lnTo>
                  <a:pt x="852487" y="300038"/>
                </a:lnTo>
                <a:lnTo>
                  <a:pt x="962025" y="180975"/>
                </a:lnTo>
                <a:lnTo>
                  <a:pt x="762000" y="0"/>
                </a:lnTo>
                <a:lnTo>
                  <a:pt x="642937" y="95250"/>
                </a:lnTo>
                <a:lnTo>
                  <a:pt x="419100" y="19050"/>
                </a:lnTo>
                <a:lnTo>
                  <a:pt x="4762" y="14288"/>
                </a:lnTo>
                <a:close/>
              </a:path>
            </a:pathLst>
          </a:custGeom>
          <a:solidFill>
            <a:srgbClr val="92D050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661085" y="4417193"/>
            <a:ext cx="1566863" cy="652463"/>
          </a:xfrm>
          <a:custGeom>
            <a:avLst/>
            <a:gdLst>
              <a:gd name="connsiteX0" fmla="*/ 0 w 1566863"/>
              <a:gd name="connsiteY0" fmla="*/ 266700 h 652463"/>
              <a:gd name="connsiteX1" fmla="*/ 4763 w 1566863"/>
              <a:gd name="connsiteY1" fmla="*/ 481013 h 652463"/>
              <a:gd name="connsiteX2" fmla="*/ 428625 w 1566863"/>
              <a:gd name="connsiteY2" fmla="*/ 500063 h 652463"/>
              <a:gd name="connsiteX3" fmla="*/ 433388 w 1566863"/>
              <a:gd name="connsiteY3" fmla="*/ 447675 h 652463"/>
              <a:gd name="connsiteX4" fmla="*/ 723900 w 1566863"/>
              <a:gd name="connsiteY4" fmla="*/ 652463 h 652463"/>
              <a:gd name="connsiteX5" fmla="*/ 1319213 w 1566863"/>
              <a:gd name="connsiteY5" fmla="*/ 228600 h 652463"/>
              <a:gd name="connsiteX6" fmla="*/ 1566863 w 1566863"/>
              <a:gd name="connsiteY6" fmla="*/ 219075 h 652463"/>
              <a:gd name="connsiteX7" fmla="*/ 1552575 w 1566863"/>
              <a:gd name="connsiteY7" fmla="*/ 0 h 652463"/>
              <a:gd name="connsiteX8" fmla="*/ 795338 w 1566863"/>
              <a:gd name="connsiteY8" fmla="*/ 4763 h 652463"/>
              <a:gd name="connsiteX9" fmla="*/ 800100 w 1566863"/>
              <a:gd name="connsiteY9" fmla="*/ 204788 h 652463"/>
              <a:gd name="connsiteX10" fmla="*/ 1004888 w 1566863"/>
              <a:gd name="connsiteY10" fmla="*/ 219075 h 652463"/>
              <a:gd name="connsiteX11" fmla="*/ 828675 w 1566863"/>
              <a:gd name="connsiteY11" fmla="*/ 333375 h 652463"/>
              <a:gd name="connsiteX12" fmla="*/ 752475 w 1566863"/>
              <a:gd name="connsiteY12" fmla="*/ 271463 h 652463"/>
              <a:gd name="connsiteX13" fmla="*/ 661988 w 1566863"/>
              <a:gd name="connsiteY13" fmla="*/ 371475 h 652463"/>
              <a:gd name="connsiteX14" fmla="*/ 423863 w 1566863"/>
              <a:gd name="connsiteY14" fmla="*/ 276225 h 652463"/>
              <a:gd name="connsiteX15" fmla="*/ 0 w 1566863"/>
              <a:gd name="connsiteY15" fmla="*/ 266700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6863" h="652463">
                <a:moveTo>
                  <a:pt x="0" y="266700"/>
                </a:moveTo>
                <a:lnTo>
                  <a:pt x="4763" y="481013"/>
                </a:lnTo>
                <a:lnTo>
                  <a:pt x="428625" y="500063"/>
                </a:lnTo>
                <a:lnTo>
                  <a:pt x="433388" y="447675"/>
                </a:lnTo>
                <a:lnTo>
                  <a:pt x="723900" y="652463"/>
                </a:lnTo>
                <a:lnTo>
                  <a:pt x="1319213" y="228600"/>
                </a:lnTo>
                <a:lnTo>
                  <a:pt x="1566863" y="219075"/>
                </a:lnTo>
                <a:lnTo>
                  <a:pt x="1552575" y="0"/>
                </a:lnTo>
                <a:lnTo>
                  <a:pt x="795338" y="4763"/>
                </a:lnTo>
                <a:lnTo>
                  <a:pt x="800100" y="204788"/>
                </a:lnTo>
                <a:lnTo>
                  <a:pt x="1004888" y="219075"/>
                </a:lnTo>
                <a:lnTo>
                  <a:pt x="828675" y="333375"/>
                </a:lnTo>
                <a:lnTo>
                  <a:pt x="752475" y="271463"/>
                </a:lnTo>
                <a:lnTo>
                  <a:pt x="661988" y="371475"/>
                </a:lnTo>
                <a:lnTo>
                  <a:pt x="423863" y="276225"/>
                </a:lnTo>
                <a:lnTo>
                  <a:pt x="0" y="2667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1765757"/>
            <a:ext cx="38363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Person.(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MarriageDate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SpouseName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[1]</a:t>
            </a:r>
          </a:p>
          <a:p>
            <a:pPr algn="ctr" font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Edward Hill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00600" y="4051518"/>
            <a:ext cx="3810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Person-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SpouseName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MarriageDate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“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Edward Hill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”, “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1801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”)</a:t>
            </a:r>
          </a:p>
          <a:p>
            <a:pPr algn="ctr" fontAlgn="ctr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algn="ctr" font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Person(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ctr" fontAlgn="ctr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algn="ctr" fontAlgn="ctr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SpouseName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Edward Hill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”)</a:t>
            </a:r>
          </a:p>
          <a:p>
            <a:pPr algn="ctr" fontAlgn="ctr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algn="ctr" fontAlgn="ctr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MarriageDate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1801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”)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092958" y="1800807"/>
            <a:ext cx="3746241" cy="227761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2600980"/>
            <a:ext cx="38363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Person.(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SpouseName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MarriageDate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[1]</a:t>
            </a:r>
          </a:p>
          <a:p>
            <a:pPr algn="ctr" fontAlgn="ctr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1801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081770" y="2631232"/>
            <a:ext cx="3706111" cy="227761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472101" y="5536454"/>
            <a:ext cx="2346952" cy="323170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14594" y="4038600"/>
            <a:ext cx="3806890" cy="971937"/>
          </a:xfrm>
          <a:prstGeom prst="roundRect">
            <a:avLst/>
          </a:prstGeom>
          <a:solidFill>
            <a:srgbClr val="92D050">
              <a:alpha val="25000"/>
            </a:srgbClr>
          </a:solidFill>
          <a:ln w="12700"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763276" y="4012879"/>
            <a:ext cx="3786675" cy="95100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206482" y="5123222"/>
            <a:ext cx="2929812" cy="307194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4" grpId="0" animBg="1"/>
      <p:bldP spid="34" grpId="0" animBg="1"/>
      <p:bldP spid="28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30" grpId="0" animBg="1"/>
      <p:bldP spid="33" grpId="0" animBg="1"/>
      <p:bldP spid="38" grpId="0" animBg="1"/>
      <p:bldP spid="39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Local Regex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 (Packer and Embley, 2013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 (Local)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9828" y="3276601"/>
            <a:ext cx="3972370" cy="3124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 t="47547"/>
          <a:stretch>
            <a:fillRect/>
          </a:stretch>
        </p:blipFill>
        <p:spPr bwMode="auto">
          <a:xfrm>
            <a:off x="4572000" y="3886200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429000" y="4572000"/>
            <a:ext cx="1447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022056" y="4464131"/>
            <a:ext cx="571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6674" y="4464131"/>
            <a:ext cx="39052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5775" y="4464131"/>
            <a:ext cx="38100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1700" y="4464131"/>
            <a:ext cx="4000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78600" y="4464131"/>
            <a:ext cx="2095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23150" y="4464131"/>
            <a:ext cx="4889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88174" y="4464131"/>
            <a:ext cx="20637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My Dropbox\Projects\School\Presentations\2013.03 RT-FHTW 2013\Images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619325"/>
            <a:ext cx="457200" cy="4572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7940674" y="4464131"/>
            <a:ext cx="414054" cy="139953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8618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Data Entry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347144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OCR Text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9000" y="5029200"/>
            <a:ext cx="14478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029200" y="4622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6025" y="47467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9200" y="488005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29200" y="5003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29200" y="5130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22850" y="5257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6025" y="53817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62550" y="4603831"/>
            <a:ext cx="469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53025" y="4737181"/>
            <a:ext cx="2984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9850" y="4864181"/>
            <a:ext cx="3016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56200" y="4994356"/>
            <a:ext cx="2698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56200" y="5121356"/>
            <a:ext cx="3143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53025" y="52483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53025" y="5378531"/>
            <a:ext cx="479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00700" y="52483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42026" y="5248356"/>
            <a:ext cx="3238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70551" y="5378531"/>
            <a:ext cx="688974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0050" y="4864181"/>
            <a:ext cx="3778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19775" y="46133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35700" y="4613356"/>
            <a:ext cx="2127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38800" y="47435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34200" y="4607006"/>
            <a:ext cx="4095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73725" y="51245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29275" y="49943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45200" y="4876800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181850" y="4864100"/>
            <a:ext cx="3683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6000" y="51244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86575" y="4864100"/>
            <a:ext cx="2635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448425" y="4867275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7900" y="4743450"/>
            <a:ext cx="215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69175" y="4600575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65900" y="53911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62725" y="52578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81825" y="52578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16508" y="1902023"/>
            <a:ext cx="91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Find Contiguous List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>
            <a:stCxn id="58" idx="3"/>
            <a:endCxn id="62" idx="1"/>
          </p:cNvCxnSpPr>
          <p:nvPr/>
        </p:nvCxnSpPr>
        <p:spPr>
          <a:xfrm>
            <a:off x="3030908" y="2206823"/>
            <a:ext cx="237146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268054" y="1902023"/>
            <a:ext cx="91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Build Form &amp; Label First Record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31238" y="1902023"/>
            <a:ext cx="914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Text to Ontology Mapping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stCxn id="62" idx="3"/>
            <a:endCxn id="77" idx="1"/>
          </p:cNvCxnSpPr>
          <p:nvPr/>
        </p:nvCxnSpPr>
        <p:spPr>
          <a:xfrm>
            <a:off x="4182454" y="2206823"/>
            <a:ext cx="228600" cy="29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35754" y="4614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>
                <a:solidFill>
                  <a:srgbClr val="FF0000"/>
                </a:solidFill>
              </a:rPr>
              <a:t>“click”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01384" y="1371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ListReader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312492" y="1902023"/>
            <a:ext cx="533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OCR Text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4" name="Straight Arrow Connector 83"/>
          <p:cNvCxnSpPr>
            <a:stCxn id="83" idx="3"/>
            <a:endCxn id="58" idx="1"/>
          </p:cNvCxnSpPr>
          <p:nvPr/>
        </p:nvCxnSpPr>
        <p:spPr>
          <a:xfrm>
            <a:off x="1845892" y="2206823"/>
            <a:ext cx="270616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30438" y="1902023"/>
            <a:ext cx="685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Scan Book Images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7" idx="3"/>
            <a:endCxn id="83" idx="1"/>
          </p:cNvCxnSpPr>
          <p:nvPr/>
        </p:nvCxnSpPr>
        <p:spPr>
          <a:xfrm>
            <a:off x="1016238" y="2206823"/>
            <a:ext cx="296254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874238" y="1902023"/>
            <a:ext cx="914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Database Querying &amp; Reasoning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63" idx="3"/>
            <a:endCxn id="93" idx="1"/>
          </p:cNvCxnSpPr>
          <p:nvPr/>
        </p:nvCxnSpPr>
        <p:spPr>
          <a:xfrm>
            <a:off x="7645638" y="2206823"/>
            <a:ext cx="2286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ight Brace 96"/>
          <p:cNvSpPr/>
          <p:nvPr/>
        </p:nvSpPr>
        <p:spPr>
          <a:xfrm rot="16200000">
            <a:off x="4758269" y="-1122935"/>
            <a:ext cx="225668" cy="5759865"/>
          </a:xfrm>
          <a:prstGeom prst="rightBrace">
            <a:avLst>
              <a:gd name="adj1" fmla="val 38690"/>
              <a:gd name="adj2" fmla="val 4992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411054" y="1905000"/>
            <a:ext cx="914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Induce Wrapper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77" idx="3"/>
            <a:endCxn id="82" idx="1"/>
          </p:cNvCxnSpPr>
          <p:nvPr/>
        </p:nvCxnSpPr>
        <p:spPr>
          <a:xfrm>
            <a:off x="5325454" y="2209800"/>
            <a:ext cx="245692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571146" y="1905000"/>
            <a:ext cx="91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Label Selected Insertions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6" name="Straight Arrow Connector 85"/>
          <p:cNvCxnSpPr>
            <a:stCxn id="82" idx="3"/>
            <a:endCxn id="63" idx="1"/>
          </p:cNvCxnSpPr>
          <p:nvPr/>
        </p:nvCxnSpPr>
        <p:spPr>
          <a:xfrm flipV="1">
            <a:off x="6485546" y="2206823"/>
            <a:ext cx="245692" cy="297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Local Wrapper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1" y="3993834"/>
            <a:ext cx="20359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\n1. Andrew b. 1772\n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\n2. William Lee h, i774\n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\n3. Nathaniel Griswold\n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1" y="1902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Initialize Regex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1" y="1397169"/>
            <a:ext cx="35814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Andrew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1772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endParaRPr lang="en-US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\n2. William Lee, h. i774.\n 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\n3. Nathaniel Griswold\n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1" y="1944075"/>
            <a:ext cx="23621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BO       FN          BY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(1)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(Andrew)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b\.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(1772)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1" y="3200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1400" dirty="0" smtClean="0"/>
              <a:t>Alignment-Search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2514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1400" dirty="0" smtClean="0"/>
              <a:t>Generalize Regex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1" y="2602468"/>
            <a:ext cx="3505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BO           GN                  BY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[.,]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(\w{6})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9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6493" y="3505200"/>
            <a:ext cx="24384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           GN                  BY</a:t>
            </a:r>
          </a:p>
          <a:p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(\w{6})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6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55693" y="3532554"/>
            <a:ext cx="983901" cy="23222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X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9201" y="3048000"/>
            <a:ext cx="1600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35431" y="3124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Deletion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1" y="3505200"/>
            <a:ext cx="2971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GN            GN      Unknown                 BY</a:t>
            </a:r>
          </a:p>
          <a:p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(\w{6,7})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 (\S{1,10}) [</a:t>
            </a:r>
            <a:r>
              <a:rPr lang="en-US" sz="6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81799" y="3528499"/>
            <a:ext cx="494322" cy="23222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38601" y="3048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8601" y="3124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Insertion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1" y="3993834"/>
            <a:ext cx="19812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\n1. Andrew b. 1772\n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\n2. William Lee h, i774\n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\n3. Nathaniel Griswold\n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81756" y="3641969"/>
            <a:ext cx="211015" cy="1016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581401" y="3048000"/>
            <a:ext cx="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71801" y="31242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Expansion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3972580"/>
            <a:ext cx="236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1400" dirty="0" smtClean="0"/>
              <a:t>Evaluate                       (edit </a:t>
            </a:r>
            <a:r>
              <a:rPr lang="en-US" sz="1400" dirty="0" err="1" smtClean="0"/>
              <a:t>sim</a:t>
            </a:r>
            <a:r>
              <a:rPr lang="en-US" sz="1400" dirty="0" smtClean="0"/>
              <a:t>. × match freq.)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98981" y="4178299"/>
            <a:ext cx="1854020" cy="137327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9201" y="4134511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One match!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7201" y="4122788"/>
            <a:ext cx="5881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No match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1" y="4953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1400" dirty="0" smtClean="0"/>
              <a:t>User labels insertions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38401" y="4812771"/>
            <a:ext cx="35052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Andrew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1772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endParaRPr lang="en-US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\n2. William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Lee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h, i774\n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\n3. Nathaniel Griswold\n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8401" y="5361801"/>
            <a:ext cx="2971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BO            GN       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BY</a:t>
            </a:r>
          </a:p>
          <a:p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(\w{4,5})</a:t>
            </a:r>
            <a:r>
              <a:rPr lang="en-US" sz="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(\w{3})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600" dirty="0" err="1" smtClean="0">
                <a:latin typeface="Courier New" pitchFamily="49" charset="0"/>
                <a:cs typeface="Courier New" pitchFamily="49" charset="0"/>
              </a:rPr>
              <a:t>bh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][.,] 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([\</a:t>
            </a:r>
            <a:r>
              <a:rPr lang="en-US" sz="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dlio</a:t>
            </a:r>
            <a:r>
              <a:rPr lang="en-US" sz="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]{4})</a:t>
            </a:r>
            <a:r>
              <a:rPr lang="en-US" sz="600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18171" y="5385247"/>
            <a:ext cx="341922" cy="23250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59406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400" dirty="0" smtClean="0"/>
              <a:t>Extract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38401" y="5892969"/>
            <a:ext cx="4419600" cy="507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Andrew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b.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1772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endParaRPr lang="en-US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William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Lee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h,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i774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&lt;/BY&gt;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endParaRPr lang="en-US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&lt;/BO&gt;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Charles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Conrad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&lt;/GN&gt;</a:t>
            </a:r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\n</a:t>
            </a:r>
            <a:endParaRPr lang="en-US" sz="9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867401" y="3048000"/>
            <a:ext cx="28956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01001" y="31242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Many more …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3950678" y="3794370"/>
            <a:ext cx="3908" cy="1934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7010401" y="3798279"/>
            <a:ext cx="3908" cy="1934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397011" y="4999717"/>
            <a:ext cx="855902" cy="12949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67600" y="1371600"/>
            <a:ext cx="1447800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&lt;BO&gt; 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Birth Order</a:t>
            </a:r>
          </a:p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&lt;GN&gt; 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Given Name</a:t>
            </a:r>
          </a:p>
          <a:p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&lt;BY&gt; </a:t>
            </a:r>
            <a:r>
              <a:rPr lang="en-US" sz="9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Birth Year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0" y="1371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User-supplied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Algorithmic Complexity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04746" y="1752600"/>
            <a:ext cx="44486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Andrew, b. 1772.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2. Clarissa, b. 1774.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Samuel Holden Parsons, b. 1772, d. 1870, m. Elizabeth Sullivan.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47416" y="2971800"/>
            <a:ext cx="44486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Andrew, b. 1772.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2. Clarissa, b. 1774.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Samuel Holden Parsons, b. 1772, d. 1870, m. Elizabeth Sullivan.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4746" y="4122003"/>
            <a:ext cx="44486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Andrew, b. 1772.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2. Clarissa, b. 1774.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Samuel Holden Parsons, b. 1772, d. 1870, m. Elizabeth Sullivan.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5257800"/>
            <a:ext cx="44486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Andrew, b. 1772.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2. Clarissa, b. 1774.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Samuel Holden Parsons, b. 1772, d. 1870, m. Elizabeth Sullivan.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\n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953861" y="1925515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87970" y="1928446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03432" y="1910861"/>
            <a:ext cx="211014" cy="507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37539" y="1928446"/>
            <a:ext cx="237392" cy="4806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641985" y="1928446"/>
            <a:ext cx="105507" cy="4894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11262" y="1925515"/>
            <a:ext cx="43961" cy="4747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289685" y="1899138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8801" y="1922584"/>
            <a:ext cx="35168" cy="4777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087585" y="3144715"/>
            <a:ext cx="1773116" cy="4689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945070" y="4283195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285039" y="4283195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51386" y="4283196"/>
            <a:ext cx="831839" cy="5015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704263" y="3135923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343170" y="3127130"/>
            <a:ext cx="855784" cy="4953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639662" y="1913792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058278" y="3130062"/>
            <a:ext cx="1301261" cy="4747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739431" y="3138854"/>
            <a:ext cx="808893" cy="4923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721847" y="3138854"/>
            <a:ext cx="360484" cy="4835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900500" y="4265610"/>
            <a:ext cx="855775" cy="51911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314346" y="4280264"/>
            <a:ext cx="1298331" cy="4894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5826623" y="4273062"/>
            <a:ext cx="407123" cy="50543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402393" y="3124200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079401" y="3141784"/>
            <a:ext cx="838200" cy="49823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77278" y="3109546"/>
            <a:ext cx="1040423" cy="5128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3971446" y="4280264"/>
            <a:ext cx="1219200" cy="507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388932" y="5416062"/>
            <a:ext cx="281353" cy="507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323746" y="19812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323746" y="435060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66416" y="3200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62000" y="5486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1397723" y="5424854"/>
            <a:ext cx="2242039" cy="5099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1714246" y="5442438"/>
            <a:ext cx="307731" cy="4747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206616" y="5424853"/>
            <a:ext cx="1169379" cy="4747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338500" y="5416062"/>
            <a:ext cx="193431" cy="4835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2962754" y="5424854"/>
            <a:ext cx="35169" cy="4835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754062" y="5424854"/>
            <a:ext cx="1090246" cy="457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518150" y="4290646"/>
            <a:ext cx="478206" cy="5004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077587" y="5574268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 of  2</a:t>
            </a:r>
            <a:r>
              <a:rPr lang="en-US" i="1" baseline="30000" dirty="0" smtClean="0"/>
              <a:t>mn</a:t>
            </a:r>
            <a:r>
              <a:rPr lang="en-US" dirty="0" smtClean="0"/>
              <a:t> = 1.987e+233</a:t>
            </a:r>
            <a:endParaRPr lang="en-US" i="1" baseline="300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3077308" y="5433646"/>
            <a:ext cx="650630" cy="457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6585438" y="4290646"/>
            <a:ext cx="1345224" cy="5011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5143500" y="4273062"/>
            <a:ext cx="2708031" cy="50995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3877408" y="4281854"/>
            <a:ext cx="0" cy="5275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>
            <a:off x="3900856" y="4275992"/>
            <a:ext cx="1219200" cy="507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3880344" y="1922584"/>
            <a:ext cx="0" cy="4923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3995870" y="3124200"/>
            <a:ext cx="1360119" cy="4952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3974123" y="5398477"/>
            <a:ext cx="43962" cy="5187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sosceles Triangle 52"/>
          <p:cNvSpPr/>
          <p:nvPr/>
        </p:nvSpPr>
        <p:spPr>
          <a:xfrm>
            <a:off x="76200" y="2317306"/>
            <a:ext cx="8830654" cy="4083494"/>
          </a:xfrm>
          <a:prstGeom prst="triangle">
            <a:avLst/>
          </a:prstGeom>
          <a:solidFill>
            <a:srgbClr val="FF0000">
              <a:alpha val="10000"/>
            </a:srgbClr>
          </a:solidFill>
          <a:ln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313346" y="3641933"/>
            <a:ext cx="5867400" cy="2743200"/>
          </a:xfrm>
          <a:prstGeom prst="triangle">
            <a:avLst/>
          </a:prstGeom>
          <a:solidFill>
            <a:srgbClr val="FF0000">
              <a:alpha val="10000"/>
            </a:srgbClr>
          </a:solidFill>
          <a:ln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872384" y="4683094"/>
            <a:ext cx="4810569" cy="1717705"/>
          </a:xfrm>
          <a:prstGeom prst="triangle">
            <a:avLst/>
          </a:prstGeom>
          <a:solidFill>
            <a:srgbClr val="FF0000">
              <a:alpha val="10000"/>
            </a:srgbClr>
          </a:solidFill>
          <a:ln>
            <a:solidFill>
              <a:srgbClr val="FF000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266345" y="3358087"/>
            <a:ext cx="129857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 G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Alignment using A* Search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2746" y="1953341"/>
            <a:ext cx="12412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 G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5381377"/>
            <a:ext cx="121920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C’ D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3920653" y="2319101"/>
            <a:ext cx="1143000" cy="533400"/>
          </a:xfrm>
          <a:prstGeom prst="triangle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81386" y="3084718"/>
            <a:ext cx="1621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Branching Factor = 2 * 4 = </a:t>
            </a:r>
            <a:r>
              <a:rPr lang="en-US" sz="1000" b="1" dirty="0" smtClean="0"/>
              <a:t>8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81896" y="3351409"/>
            <a:ext cx="119697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C’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 G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4377853" y="2422733"/>
            <a:ext cx="228600" cy="1143000"/>
          </a:xfrm>
          <a:prstGeom prst="rightBrace">
            <a:avLst>
              <a:gd name="adj1" fmla="val 32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367443" y="2248997"/>
            <a:ext cx="1130808" cy="10505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81963" y="2248902"/>
            <a:ext cx="1152525" cy="10548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07222" y="4674550"/>
            <a:ext cx="426578" cy="659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37296" y="5671901"/>
            <a:ext cx="1987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Goal State</a:t>
            </a:r>
          </a:p>
          <a:p>
            <a:pPr algn="ctr"/>
            <a:r>
              <a:rPr lang="en-US" sz="1100" dirty="0" smtClean="0"/>
              <a:t>(Regex matching next record)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652692" y="1447800"/>
            <a:ext cx="168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Start State</a:t>
            </a:r>
          </a:p>
          <a:p>
            <a:pPr algn="ctr"/>
            <a:r>
              <a:rPr lang="en-US" sz="1100" dirty="0" smtClean="0"/>
              <a:t>(Regex for first record)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2590800" y="5046097"/>
            <a:ext cx="908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Insertion @ 4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61271" y="2651333"/>
            <a:ext cx="1127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Substitution @ 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5498" y="2651333"/>
            <a:ext cx="955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Insertion @ 7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1746" y="4390777"/>
            <a:ext cx="105156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C’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248571" y="3683641"/>
            <a:ext cx="36576" cy="6217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94546" y="3857377"/>
            <a:ext cx="8869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Deletion @ 6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27178" y="3700512"/>
            <a:ext cx="1725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Never traverses this branch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0" name="Right Brace 59"/>
          <p:cNvSpPr/>
          <p:nvPr/>
        </p:nvSpPr>
        <p:spPr>
          <a:xfrm rot="10800000">
            <a:off x="1303946" y="2180977"/>
            <a:ext cx="365760" cy="3276600"/>
          </a:xfrm>
          <a:prstGeom prst="rightBrace">
            <a:avLst>
              <a:gd name="adj1" fmla="val 525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16978" y="3582825"/>
            <a:ext cx="1039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Search Tree Depth = </a:t>
            </a:r>
            <a:r>
              <a:rPr lang="en-US" sz="1100" b="1" dirty="0" smtClean="0"/>
              <a:t>3</a:t>
            </a:r>
            <a:endParaRPr lang="en-US" sz="11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410200" y="4648200"/>
            <a:ext cx="317296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This search space size = ~</a:t>
            </a:r>
            <a:r>
              <a:rPr lang="en-US" sz="1100" b="1" dirty="0" smtClean="0"/>
              <a:t>10 </a:t>
            </a:r>
            <a:endParaRPr lang="en-US" sz="1100" dirty="0" smtClean="0"/>
          </a:p>
          <a:p>
            <a:r>
              <a:rPr lang="en-US" sz="1100" dirty="0" smtClean="0"/>
              <a:t>Instead of  </a:t>
            </a:r>
            <a:r>
              <a:rPr lang="en-US" sz="1100" b="1" dirty="0" smtClean="0"/>
              <a:t>13,824</a:t>
            </a:r>
            <a:r>
              <a:rPr lang="en-US" sz="1100" dirty="0" smtClean="0"/>
              <a:t> </a:t>
            </a:r>
            <a:endParaRPr lang="en-US" sz="1100" baseline="30000" dirty="0" smtClean="0"/>
          </a:p>
          <a:p>
            <a:endParaRPr lang="en-US" sz="1100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5410201" y="5270956"/>
            <a:ext cx="2395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Other search space sizes = ~</a:t>
            </a:r>
            <a:r>
              <a:rPr lang="en-US" sz="1100" b="1" dirty="0" smtClean="0"/>
              <a:t>1000</a:t>
            </a:r>
          </a:p>
          <a:p>
            <a:r>
              <a:rPr lang="en-US" sz="1100" dirty="0" smtClean="0"/>
              <a:t>instead of </a:t>
            </a:r>
            <a:r>
              <a:rPr lang="en-US" sz="1100" b="1" dirty="0" smtClean="0"/>
              <a:t>587,068,342,272</a:t>
            </a:r>
            <a:endParaRPr lang="en-US" sz="1100" b="1" baseline="30000" dirty="0"/>
          </a:p>
        </p:txBody>
      </p:sp>
      <p:sp>
        <p:nvSpPr>
          <p:cNvPr id="34" name="Rounded Rectangle 33"/>
          <p:cNvSpPr/>
          <p:nvPr/>
        </p:nvSpPr>
        <p:spPr>
          <a:xfrm>
            <a:off x="4342422" y="1981281"/>
            <a:ext cx="127000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47246" y="1981408"/>
            <a:ext cx="130175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49815" y="3386153"/>
            <a:ext cx="138112" cy="20497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68777" y="3381518"/>
            <a:ext cx="151606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185509" y="3383233"/>
            <a:ext cx="133350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062896" y="3380440"/>
            <a:ext cx="419099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59795" y="3375106"/>
            <a:ext cx="161925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43508" y="4415490"/>
            <a:ext cx="419100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59282" y="3287983"/>
            <a:ext cx="10454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f</a:t>
            </a:r>
            <a:r>
              <a:rPr lang="en-US" sz="1000" dirty="0" smtClean="0"/>
              <a:t>(r) = </a:t>
            </a:r>
            <a:r>
              <a:rPr lang="en-US" sz="1000" i="1" dirty="0" smtClean="0"/>
              <a:t>g</a:t>
            </a:r>
            <a:r>
              <a:rPr lang="en-US" sz="1000" dirty="0" smtClean="0"/>
              <a:t>(r) + </a:t>
            </a:r>
            <a:r>
              <a:rPr lang="en-US" sz="1000" i="1" dirty="0" smtClean="0"/>
              <a:t>h</a:t>
            </a:r>
            <a:r>
              <a:rPr lang="en-US" sz="1000" dirty="0" smtClean="0"/>
              <a:t>(r) </a:t>
            </a:r>
          </a:p>
          <a:p>
            <a:r>
              <a:rPr lang="en-US" sz="1000" dirty="0" smtClean="0"/>
              <a:t>4     =    1   +   3</a:t>
            </a:r>
            <a:endParaRPr lang="en-US" sz="1000" baseline="30000" dirty="0" smtClean="0"/>
          </a:p>
          <a:p>
            <a:endParaRPr lang="en-US" sz="1000" baseline="30000" dirty="0"/>
          </a:p>
        </p:txBody>
      </p:sp>
      <p:sp>
        <p:nvSpPr>
          <p:cNvPr id="48" name="TextBox 47"/>
          <p:cNvSpPr txBox="1"/>
          <p:nvPr/>
        </p:nvSpPr>
        <p:spPr>
          <a:xfrm>
            <a:off x="1684946" y="3288365"/>
            <a:ext cx="103022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f</a:t>
            </a:r>
            <a:r>
              <a:rPr lang="en-US" sz="1000" dirty="0" smtClean="0"/>
              <a:t>(r) = </a:t>
            </a:r>
            <a:r>
              <a:rPr lang="en-US" sz="1000" i="1" dirty="0" smtClean="0"/>
              <a:t>g</a:t>
            </a:r>
            <a:r>
              <a:rPr lang="en-US" sz="1000" dirty="0" smtClean="0"/>
              <a:t>(r) + </a:t>
            </a:r>
            <a:r>
              <a:rPr lang="en-US" sz="1000" i="1" dirty="0" smtClean="0"/>
              <a:t>h</a:t>
            </a:r>
            <a:r>
              <a:rPr lang="en-US" sz="1000" dirty="0" smtClean="0"/>
              <a:t>(r) </a:t>
            </a:r>
          </a:p>
          <a:p>
            <a:r>
              <a:rPr lang="en-US" sz="1000" dirty="0" smtClean="0"/>
              <a:t>3     =    1   +   2</a:t>
            </a:r>
            <a:endParaRPr lang="en-US" sz="1000" baseline="30000" dirty="0" smtClean="0"/>
          </a:p>
          <a:p>
            <a:endParaRPr lang="en-US" sz="1000" baseline="30000" dirty="0"/>
          </a:p>
        </p:txBody>
      </p:sp>
      <p:pic>
        <p:nvPicPr>
          <p:cNvPr id="1026" name="Picture 2" descr="C:\My Dropbox\Projects\School\Presentations\2013.08 ICDAR-HIP\Images\AStarCostFun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520" y="1997152"/>
            <a:ext cx="2355542" cy="229343"/>
          </a:xfrm>
          <a:prstGeom prst="rect">
            <a:avLst/>
          </a:prstGeom>
          <a:noFill/>
        </p:spPr>
      </p:pic>
      <p:pic>
        <p:nvPicPr>
          <p:cNvPr id="1027" name="Picture 3" descr="C:\My Dropbox\Projects\School\Presentations\2013.08 ICDAR-HIP\Images\AStarHeuristicFun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27921"/>
            <a:ext cx="3124200" cy="286679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6934200" y="1428690"/>
            <a:ext cx="199986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Courier New" pitchFamily="49" charset="0"/>
              </a:rPr>
              <a:t>X   =  Part of candidate regex  that does not match the next record</a:t>
            </a:r>
            <a:endParaRPr lang="en-US" sz="1000" dirty="0">
              <a:cs typeface="Courier New" pitchFamily="49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001069" y="1444241"/>
            <a:ext cx="127000" cy="20776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My Dropbox\Projects\School\Presentations\2014.09 Dissertation Defense\Images\nutshell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2667000" y="1469726"/>
            <a:ext cx="3810000" cy="25429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Dissertation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38600"/>
            <a:ext cx="76200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Challenge</a:t>
            </a:r>
            <a:r>
              <a:rPr lang="en-US" dirty="0" smtClean="0"/>
              <a:t>: Low-cost ontology population</a:t>
            </a:r>
          </a:p>
          <a:p>
            <a:r>
              <a:rPr lang="en-US" b="1" dirty="0" smtClean="0"/>
              <a:t>Focus</a:t>
            </a:r>
            <a:r>
              <a:rPr lang="en-US" dirty="0" smtClean="0"/>
              <a:t>: Data in lists of OCRed documents</a:t>
            </a:r>
          </a:p>
          <a:p>
            <a:r>
              <a:rPr lang="en-US" b="1" dirty="0" smtClean="0"/>
              <a:t>Thesis</a:t>
            </a:r>
            <a:r>
              <a:rPr lang="en-US" dirty="0" smtClean="0"/>
              <a:t>: Wrapper induction is effective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 Accuracy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C:\My Dropbox\Projects\School\Presentations\2013.08 ICDAR-HIP\Images\WrapperIndLearningAccurac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81" y="1676400"/>
            <a:ext cx="8211638" cy="2819400"/>
          </a:xfrm>
          <a:prstGeom prst="rect">
            <a:avLst/>
          </a:prstGeom>
          <a:noFill/>
        </p:spPr>
      </p:pic>
      <p:pic>
        <p:nvPicPr>
          <p:cNvPr id="6" name="Picture 2" descr="C:\My Dropbox\Projects\School\Presentations\2013.08 ICDAR-HIP\Images\Metrics.png"/>
          <p:cNvPicPr>
            <a:picLocks noChangeAspect="1" noChangeArrowheads="1"/>
          </p:cNvPicPr>
          <p:nvPr/>
        </p:nvPicPr>
        <p:blipFill>
          <a:blip r:embed="rId4" cstate="print"/>
          <a:srcRect l="1134" t="4023" r="55566" b="4023"/>
          <a:stretch>
            <a:fillRect/>
          </a:stretch>
        </p:blipFill>
        <p:spPr bwMode="auto">
          <a:xfrm>
            <a:off x="5105400" y="4819258"/>
            <a:ext cx="2514600" cy="15053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14666" y="4724400"/>
            <a:ext cx="18288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Tested on 60 hand-labeled lists (1254 fields)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5715000"/>
            <a:ext cx="316253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Conditional Random Field from </a:t>
            </a:r>
          </a:p>
          <a:p>
            <a:r>
              <a:rPr lang="en-US" dirty="0" smtClean="0"/>
              <a:t>http://mallet.cs.umass.edu/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6200" y="2819400"/>
            <a:ext cx="441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8194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0" y="2150489"/>
            <a:ext cx="1219199" cy="1949355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Global Regex &amp; HMM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 (Packer and Embley, 2014(a, b)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 (Global)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9828" y="3276601"/>
            <a:ext cx="3972370" cy="3124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 t="47547"/>
          <a:stretch>
            <a:fillRect/>
          </a:stretch>
        </p:blipFill>
        <p:spPr bwMode="auto">
          <a:xfrm>
            <a:off x="4572000" y="3886200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429000" y="5029200"/>
            <a:ext cx="1447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esentations\2013.03 RT-FHTW 2013\Images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6646" y="5034014"/>
            <a:ext cx="457200" cy="457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71600" y="2819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Data Entry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3429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OCR Text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9000" y="5334000"/>
            <a:ext cx="14478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029200" y="4622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6025" y="47467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9200" y="488005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29200" y="5130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22850" y="5257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6025" y="53817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62550" y="4603831"/>
            <a:ext cx="469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53025" y="4737181"/>
            <a:ext cx="2984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9850" y="4864181"/>
            <a:ext cx="3016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56200" y="5121356"/>
            <a:ext cx="3143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53025" y="52483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53025" y="5378531"/>
            <a:ext cx="479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19775" y="46133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35700" y="4613356"/>
            <a:ext cx="2127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38800" y="47435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73725" y="51245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45200" y="4876800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448425" y="4867275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7900" y="4743450"/>
            <a:ext cx="215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65900" y="53911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62725" y="52578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81825" y="52578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90800" y="1902023"/>
            <a:ext cx="838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Find Records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>
            <a:stCxn id="58" idx="3"/>
            <a:endCxn id="75" idx="1"/>
          </p:cNvCxnSpPr>
          <p:nvPr/>
        </p:nvCxnSpPr>
        <p:spPr>
          <a:xfrm>
            <a:off x="3429000" y="2206823"/>
            <a:ext cx="304800" cy="2977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842616" y="1902023"/>
            <a:ext cx="1143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Build Form &amp; Label Selected Patterns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48400" y="1902023"/>
            <a:ext cx="914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Text to Ontology Mapping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stCxn id="62" idx="3"/>
            <a:endCxn id="63" idx="1"/>
          </p:cNvCxnSpPr>
          <p:nvPr/>
        </p:nvCxnSpPr>
        <p:spPr>
          <a:xfrm>
            <a:off x="5985616" y="2206823"/>
            <a:ext cx="26278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15200" y="5029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>
                <a:solidFill>
                  <a:srgbClr val="FF0000"/>
                </a:solidFill>
              </a:rPr>
              <a:t>“click”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73908" y="1371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ListReader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752600" y="1902023"/>
            <a:ext cx="533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OCR Text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4" name="Straight Arrow Connector 83"/>
          <p:cNvCxnSpPr>
            <a:stCxn id="83" idx="3"/>
            <a:endCxn id="58" idx="1"/>
          </p:cNvCxnSpPr>
          <p:nvPr/>
        </p:nvCxnSpPr>
        <p:spPr>
          <a:xfrm>
            <a:off x="2286000" y="2206823"/>
            <a:ext cx="3048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85800" y="1902023"/>
            <a:ext cx="685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Scan Book Images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7" idx="3"/>
            <a:endCxn id="83" idx="1"/>
          </p:cNvCxnSpPr>
          <p:nvPr/>
        </p:nvCxnSpPr>
        <p:spPr>
          <a:xfrm>
            <a:off x="1371600" y="2206823"/>
            <a:ext cx="3810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391400" y="1902023"/>
            <a:ext cx="914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Database Querying &amp; Reasoning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63" idx="3"/>
            <a:endCxn id="93" idx="1"/>
          </p:cNvCxnSpPr>
          <p:nvPr/>
        </p:nvCxnSpPr>
        <p:spPr>
          <a:xfrm>
            <a:off x="7162800" y="2206823"/>
            <a:ext cx="228600" cy="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ight Brace 96"/>
          <p:cNvSpPr/>
          <p:nvPr/>
        </p:nvSpPr>
        <p:spPr>
          <a:xfrm rot="16200000">
            <a:off x="4746875" y="-664311"/>
            <a:ext cx="225668" cy="4842617"/>
          </a:xfrm>
          <a:prstGeom prst="rightBrace">
            <a:avLst>
              <a:gd name="adj1" fmla="val 38690"/>
              <a:gd name="adj2" fmla="val 4992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733800" y="1905000"/>
            <a:ext cx="838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Induce Grammar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9" name="Straight Arrow Connector 78"/>
          <p:cNvCxnSpPr>
            <a:stCxn id="75" idx="3"/>
            <a:endCxn id="62" idx="1"/>
          </p:cNvCxnSpPr>
          <p:nvPr/>
        </p:nvCxnSpPr>
        <p:spPr>
          <a:xfrm flipV="1">
            <a:off x="4572000" y="2206823"/>
            <a:ext cx="270616" cy="2977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153025" y="4992770"/>
            <a:ext cx="271463" cy="117394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024443" y="4997571"/>
            <a:ext cx="66670" cy="126879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645150" y="4995863"/>
            <a:ext cx="209550" cy="130256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111875" y="5119688"/>
            <a:ext cx="209550" cy="130256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977063" y="4475244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572250" y="4475244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143500" y="4472068"/>
            <a:ext cx="404813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5024438" y="4475244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3429000" y="4724400"/>
            <a:ext cx="14478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Global Induction: Basic Ideas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3938587"/>
            <a:ext cx="7772400" cy="246221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5. Polly,                 b. 1782.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8. Margaret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Stoutenburgh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b. 1794.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3. Lucia,                 b. 1777, d. 1778.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6.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Phebe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                b. 1783, d. 1805.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7. William Richard Henry, b. 1787, d. 1796.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1. Samuel Holden Parsons, b. 1772, d. 1870, m.      Elizabeth Sullivan.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4. Lucia Mather,          b. 1779, d. 1870, m.      John Marvin.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2. Elizabeth,             b. 1774, d. 1851, m. 1801 Edward Hill.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" y="1613118"/>
            <a:ext cx="7772400" cy="18158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1. Samuel Holden Parsons, b. 1772, d. 1870, m. Elizabeth Sullivan.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2. Elizabeth, b. 1774, d. 1851, m. 1801 Edward Hill.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3. Lucia, b. 1777, d. 1778.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4. Lucia Mather, b. 1779, d. 1870, m. John Marvin.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5. Polly, b. 1782.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6.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Phebe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b. 1783, d. 1805.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7. William Richard Henry, b. 1787, d. 1796.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8. Margaret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Stoutenburgh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b. 1794.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1900" y="12616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 smtClean="0"/>
              <a:t>Document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3581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b="1" dirty="0" smtClean="0"/>
              <a:t>Clustered and Aligned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Conflated Superfluous Distinctions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9100" y="3493532"/>
          <a:ext cx="8305800" cy="96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4" imgW="24849000" imgH="2871000" progId="AcroExch.Document.11">
                  <p:embed/>
                </p:oleObj>
              </mc:Choice>
              <mc:Fallback>
                <p:oleObj name="Acrobat Document" r:id="rId4" imgW="24849000" imgH="287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493532"/>
                        <a:ext cx="8305800" cy="96035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1102" y="4454340"/>
          <a:ext cx="9081796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6" imgW="28096200" imgH="2871000" progId="AcroExch.Document.11">
                  <p:embed/>
                </p:oleObj>
              </mc:Choice>
              <mc:Fallback>
                <p:oleObj name="Acrobat Document" r:id="rId6" imgW="28096200" imgH="2871000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2" y="4454340"/>
                        <a:ext cx="9081796" cy="927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5867400"/>
            <a:ext cx="7924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+];[Sp][Dg].[Sp][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+]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.[Sp][Dg].[Sp][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+]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0" y="54864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1447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Word Split over Newline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Numeral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Word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572000" y="3095325"/>
            <a:ext cx="0" cy="333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2667000"/>
            <a:ext cx="6553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… Rich-\nard Mather ;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\n5. PoUy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.\n6. Phebe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44754" y="2692364"/>
            <a:ext cx="594644" cy="299103"/>
          </a:xfrm>
          <a:prstGeom prst="round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41336" y="5907719"/>
            <a:ext cx="967810" cy="294118"/>
          </a:xfrm>
          <a:prstGeom prst="round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9989" y="4494103"/>
            <a:ext cx="846033" cy="837488"/>
          </a:xfrm>
          <a:prstGeom prst="round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86330" y="5908430"/>
            <a:ext cx="953568" cy="294118"/>
          </a:xfrm>
          <a:prstGeom prst="round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39666" y="2702335"/>
            <a:ext cx="2421309" cy="294118"/>
          </a:xfrm>
          <a:prstGeom prst="round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39840" y="3536973"/>
            <a:ext cx="3787210" cy="870248"/>
          </a:xfrm>
          <a:prstGeom prst="round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5930" y="2688802"/>
            <a:ext cx="766272" cy="299103"/>
          </a:xfrm>
          <a:prstGeom prst="roundRect">
            <a:avLst/>
          </a:prstGeom>
          <a:solidFill>
            <a:srgbClr val="FFC000">
              <a:alpha val="20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32178" y="5906294"/>
            <a:ext cx="961400" cy="294118"/>
          </a:xfrm>
          <a:prstGeom prst="roundRect">
            <a:avLst/>
          </a:prstGeom>
          <a:solidFill>
            <a:srgbClr val="FFC000">
              <a:alpha val="20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707167" y="4492678"/>
            <a:ext cx="1129469" cy="837488"/>
          </a:xfrm>
          <a:prstGeom prst="roundRect">
            <a:avLst/>
          </a:prstGeom>
          <a:solidFill>
            <a:srgbClr val="FFC000">
              <a:alpha val="20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1706" y="1447800"/>
            <a:ext cx="381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Space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Space Erroneously Inserted by OCR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Capitalized Word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24050" y="1778000"/>
          <a:ext cx="5295900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4" imgW="9939600" imgH="8454600" progId="AcroExch.Document.11">
                  <p:embed/>
                </p:oleObj>
              </mc:Choice>
              <mc:Fallback>
                <p:oleObj name="Acrobat Document" r:id="rId4" imgW="9939600" imgH="84546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8"/>
                      <a:stretch>
                        <a:fillRect/>
                      </a:stretch>
                    </p:blipFill>
                    <p:spPr bwMode="auto">
                      <a:xfrm>
                        <a:off x="1924050" y="1778000"/>
                        <a:ext cx="5295900" cy="440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Suffix Tree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4900" y="1383268"/>
            <a:ext cx="6934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+];[Sp][Dg].[Sp][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+].[Sp][Dg].[Sp][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+].[Sp]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6764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4650" y="6248400"/>
            <a:ext cx="3314700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[Sp][Dg].[Sp][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+].[Sp]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0" y="59436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 rot="21406762">
            <a:off x="2667001" y="2700471"/>
            <a:ext cx="2716850" cy="330437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87664" y="1429150"/>
            <a:ext cx="2991087" cy="211642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67070" y="1453364"/>
            <a:ext cx="3043786" cy="211642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01650" y="6314496"/>
            <a:ext cx="3074409" cy="211642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Identify and Parse Field Groups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534400" cy="41703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[Sp][Dg].[Sp][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+],[Sp][Lo].[Sp][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DgDgDgDg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].[Sp]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\n1. Andrew, b. 1772.\n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\n2. Clarissa, b. 1774.\n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\n3. Elias, b. 1776.\n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\n5.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PoUy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, b. 1782.\n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\n5. Sylvester, b. 1782.\n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\n7. Charles, b. 1787.\n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\n8. Margaret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Stoutenburgh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b. 1794.\n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[Sp][Dg].[Sp][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+],[Sp][Lo].[Sp][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DgDgDgDg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],[Sp][Lo].[Sp][</a:t>
            </a:r>
            <a:r>
              <a:rPr lang="en-US" sz="1500" b="1" dirty="0" err="1" smtClean="0">
                <a:latin typeface="Courier New" pitchFamily="49" charset="0"/>
                <a:cs typeface="Courier New" pitchFamily="49" charset="0"/>
              </a:rPr>
              <a:t>DgDgDgDg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].[Sp]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\n4. William Lee, b. 1779, d. 1802.\n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\n6. Nathaniel Griswold, b. 1784, d. 1785.\n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\n3. Lucia, b. 1777, d. 1778.\n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\n6.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Phebe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b. 1783, d. 1805.\n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	\n7. William Richard Henry, b. 1787, d. 1796.\n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2667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\n[Dg].[Sp][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0" y="5689362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5943600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d.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DgDgDgDg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6107668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.\n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6107668"/>
            <a:ext cx="2286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b.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DgDgDgDg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8658" y="1486967"/>
            <a:ext cx="2922661" cy="25494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25211" y="6155820"/>
            <a:ext cx="2136449" cy="279163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7742" y="3918959"/>
            <a:ext cx="2780944" cy="25494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Continue Parsing the Text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762000" y="1752600"/>
          <a:ext cx="7620000" cy="255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Acrobat Document" r:id="rId4" imgW="15869520" imgH="5306400" progId="AcroExch.Document.11">
                  <p:embed/>
                </p:oleObj>
              </mc:Choice>
              <mc:Fallback>
                <p:oleObj name="Acrobat Document" r:id="rId4" imgW="15869520" imgH="5306400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620000" cy="25519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ounded Rectangle 86"/>
          <p:cNvSpPr/>
          <p:nvPr/>
        </p:nvSpPr>
        <p:spPr>
          <a:xfrm>
            <a:off x="872384" y="2257515"/>
            <a:ext cx="7408491" cy="76369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Generate Regex from Grammar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762000" y="1752600"/>
          <a:ext cx="7620000" cy="255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Acrobat Document" r:id="rId4" imgW="15869520" imgH="5306400" progId="AcroExch.Document.11">
                  <p:embed/>
                </p:oleObj>
              </mc:Choice>
              <mc:Fallback>
                <p:oleObj name="Acrobat Document" r:id="rId4" imgW="15869520" imgH="53064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620000" cy="25519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81000" y="5029200"/>
            <a:ext cx="8305800" cy="2308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Courier New" pitchFamily="49" charset="0"/>
                <a:cs typeface="Courier New" pitchFamily="49" charset="0"/>
              </a:rPr>
              <a:t>(([\n])([\d]{1})(\.[ \n])(([A-Z]+[a-z]+|[A-Z]+[a-z]+[A-Z]+[a-z]+)))</a:t>
            </a:r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((( )?,)([ \n])(b)(\.)([ \n])([\d]{4}))((\.)([\n]))</a:t>
            </a:r>
            <a:endParaRPr lang="en-US" sz="900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803306" y="2946875"/>
            <a:ext cx="478563" cy="20766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316052" y="3698905"/>
            <a:ext cx="452927" cy="13160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743342" y="4109103"/>
            <a:ext cx="333286" cy="9058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008262" y="3724542"/>
            <a:ext cx="435835" cy="13075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91028" y="3314344"/>
            <a:ext cx="623843" cy="16835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15484" y="2938329"/>
            <a:ext cx="940037" cy="20595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622849" y="2956845"/>
            <a:ext cx="649480" cy="20239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657174" y="3724542"/>
            <a:ext cx="700755" cy="12733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905144" y="3715996"/>
            <a:ext cx="820396" cy="1281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77996" y="3331436"/>
            <a:ext cx="837488" cy="16749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1000" y="6022922"/>
            <a:ext cx="8305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Courier New" pitchFamily="49" charset="0"/>
                <a:cs typeface="Courier New" pitchFamily="49" charset="0"/>
              </a:rPr>
              <a:t>(([\n])([\d]{1})(\.[ \n])(([A-Z]+[a-z]+|[A-Z]+[a-z]+[A-Z]+[a-z]+)))</a:t>
            </a:r>
            <a:r>
              <a:rPr lang="pt-BR" sz="900" dirty="0" smtClean="0">
                <a:latin typeface="Courier New" pitchFamily="49" charset="0"/>
                <a:cs typeface="Courier New" pitchFamily="49" charset="0"/>
              </a:rPr>
              <a:t>((( )?,)([ \n])(b)(\.)([ \n])([\d]{4}))((( )?,)([ \n])(b)(\.)([ \n])([\d]{4}))((\.)([\n]))</a:t>
            </a:r>
            <a:endParaRPr lang="en-US" sz="9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00300" y="5681530"/>
            <a:ext cx="426720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\n6. Nathaniel Griswold, b. 1784, d. 1785.\n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024643" y="5060534"/>
            <a:ext cx="606751" cy="170915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033189" y="6049983"/>
            <a:ext cx="598205" cy="18017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076060" y="3443955"/>
            <a:ext cx="1128045" cy="33328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033472" y="5711439"/>
            <a:ext cx="427291" cy="197980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83566" y="4790931"/>
            <a:ext cx="217892" cy="276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345823" y="4388265"/>
            <a:ext cx="53339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sz="1000" dirty="0" smtClean="0"/>
              <a:t>ID # 1234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375021" y="4795615"/>
            <a:ext cx="222192" cy="12291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5707166" y="2664864"/>
            <a:ext cx="1240565" cy="33328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4741" y="5623133"/>
            <a:ext cx="8417608" cy="82894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6" grpId="0" animBg="1"/>
      <p:bldP spid="88" grpId="0" animBg="1"/>
      <p:bldP spid="23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Query the User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24085"/>
            <a:ext cx="85344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ourier New" pitchFamily="49" charset="0"/>
                <a:cs typeface="Courier New" pitchFamily="49" charset="0"/>
              </a:rPr>
              <a:t>(([\n])([\d]{1})(\.[ \n])(([A-Z]+[a-z]+|[A-Z]+[a-z]+[A-Z]+[a-z]+)))</a:t>
            </a: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((( )?,)([ \n])(b)(\.)([ \n])([\d]{4}))((\.)([\n]))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\n1. Andrew, b. 1772.\n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\n2. Clarissa, b. 1774.\n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\n3. Elias, b. 1776.\n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\n5.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PoUy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, b. 1782.\n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\n5. Sylvester, b. 1782.\n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\n7. Charles, b. 1787.\n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\n8. Margaret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Stoutenburgh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b. 1794.\n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b="1" dirty="0" smtClean="0">
                <a:latin typeface="Courier New" pitchFamily="49" charset="0"/>
                <a:cs typeface="Courier New" pitchFamily="49" charset="0"/>
              </a:rPr>
              <a:t>(([\n])([\d]{1})(\.[ \n])(([A-Z]+[a-z]+|[A-Z]+[a-z]+[A-Z]+[a-z]+)))</a:t>
            </a: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((( )?,)([ \n])(b)(\.)([ \n])([\d]{4}))((( )?,)([ \n])(b)(\.)([ \n])([\d]{4}))((\.)([\n]))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\n4. William Lee, b. 1779, d. 1802.\n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\n6. Nathaniel Griswold, b. 1784, d. 1785.\n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\n3. Lucia, b. 1777, d. 1778.\n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\n6.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Phebe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b. 1783, d. 1805.\n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\n7. William Richard Henry, b. 1787, d. 1796.\n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551063" y="2247544"/>
            <a:ext cx="2337274" cy="25067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905000"/>
            <a:ext cx="50292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&amp; Challenges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Data Mapping</a:t>
            </a:r>
          </a:p>
          <a:p>
            <a:pPr lvl="1"/>
            <a:r>
              <a:rPr lang="en-US" dirty="0" smtClean="0"/>
              <a:t>Local Wrapper Induction</a:t>
            </a:r>
          </a:p>
          <a:p>
            <a:pPr lvl="1"/>
            <a:r>
              <a:rPr lang="en-US" dirty="0" smtClean="0"/>
              <a:t>Global Wrapper Induction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609600" y="1143000"/>
          <a:ext cx="2553847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Acrobat Document" r:id="rId4" imgW="3078720" imgH="6246720" progId="AcroExch.Document.11">
                  <p:embed/>
                </p:oleObj>
              </mc:Choice>
              <mc:Fallback>
                <p:oleObj name="Acrobat Document" r:id="rId4" imgW="3078720" imgH="6246720" progId="AcroExch.Documen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2553847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Propagate Labels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via Capture Group IDs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724085"/>
            <a:ext cx="85344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ourier New" pitchFamily="49" charset="0"/>
                <a:cs typeface="Courier New" pitchFamily="49" charset="0"/>
              </a:rPr>
              <a:t>(([\n])([\d]{1})(\.[ \n])(([A-Z]+[a-z]+|[A-Z]+[a-z]+[A-Z]+[a-z]+)))</a:t>
            </a: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((( )?,)([ \n])(b)(\.)([ \n])([\d]{4}))((\.)([\n]))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\n1. Andrew, b. 1772.\n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\n2. Clarissa, b. 1774.\n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\n3. Elias, b. 1776.\n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\n5.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PoUy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, b. 1782.\n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\n5. Sylvester, b. 1782.\n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\n7. Charles, b. 1787.\n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\n8. Margaret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Stoutenburgh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b. 1794.\n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600" b="1" dirty="0" smtClean="0">
                <a:latin typeface="Courier New" pitchFamily="49" charset="0"/>
                <a:cs typeface="Courier New" pitchFamily="49" charset="0"/>
              </a:rPr>
              <a:t>(([\n])([\d]{1})(\.[ \n])(([A-Z]+[a-z]+|[A-Z]+[a-z]+[A-Z]+[a-z]+)))</a:t>
            </a: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((( )?,)([ \n])(b)(\.)([ \n])([\d]{4}))((( )?,)([ \n])(b)(\.)([ \n])([\d]{4}))((\.)([\n]))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\n4. William Lee, b. 1779, d. 1802.\n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\n6. Nathaniel Griswold, b. 1784, d. 1785.\n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\n3. Lucia, b. 1777, d. 1778.\n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\n6.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Phebe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b. 1783, d. 1805.\n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\n7. William Richard Henry, b. 1787, d. 1796.\n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2819400"/>
            <a:ext cx="53339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sz="1000" dirty="0" smtClean="0"/>
              <a:t>ID # 1234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H="1" flipV="1">
            <a:off x="5341121" y="2290273"/>
            <a:ext cx="1021579" cy="5291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228887" y="2246121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15" idx="2"/>
          </p:cNvCxnSpPr>
          <p:nvPr/>
        </p:nvCxnSpPr>
        <p:spPr>
          <a:xfrm flipH="1">
            <a:off x="5375305" y="3219510"/>
            <a:ext cx="987395" cy="12072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63156" y="2022507"/>
            <a:ext cx="1062526" cy="216492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78823" y="4456634"/>
            <a:ext cx="1062526" cy="216492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75291" y="2498934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17080" y="2738216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9246" y="2994590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04190" y="3233872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48429" y="3729528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47104" y="3481700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34926" y="4933773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88794" y="5174480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07822" y="5405216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90730" y="5655893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67657" y="5922237"/>
            <a:ext cx="531264" cy="232159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F-measure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8011" y="1371600"/>
          <a:ext cx="830093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11" y="1371600"/>
                        <a:ext cx="8300937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867401"/>
            <a:ext cx="579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Tested on 68 hand-labeled pages (13,748 fields)</a:t>
            </a:r>
          </a:p>
          <a:p>
            <a:pPr algn="ctr"/>
            <a:r>
              <a:rPr lang="en-US" dirty="0" smtClean="0"/>
              <a:t>Statistically significant at p &lt; 0.01 using an unpaired t-test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Precision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7200" y="1371600"/>
          <a:ext cx="8229600" cy="453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29600" cy="4532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867401"/>
            <a:ext cx="579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Tested on 68 hand-labeled pages (13,748 fields)</a:t>
            </a:r>
          </a:p>
          <a:p>
            <a:pPr algn="ctr"/>
            <a:r>
              <a:rPr lang="en-US" dirty="0" smtClean="0"/>
              <a:t>Statistically significant at p &lt; 0.01 using an unpaired t-test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Recall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181600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 Under the Learning Curve</a:t>
            </a:r>
          </a:p>
          <a:p>
            <a:r>
              <a:rPr lang="en-US" dirty="0" smtClean="0"/>
              <a:t>ListReader (Two-phase):  39.0% </a:t>
            </a:r>
          </a:p>
          <a:p>
            <a:r>
              <a:rPr lang="en-US" dirty="0" smtClean="0"/>
              <a:t>CRF:                                     34.4% </a:t>
            </a:r>
          </a:p>
          <a:p>
            <a:r>
              <a:rPr lang="en-US" dirty="0" smtClean="0"/>
              <a:t>ListReader (One-phase):  32.7% 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990599" y="1219200"/>
          <a:ext cx="705579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1219200"/>
                        <a:ext cx="705579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1870075" y="2514600"/>
          <a:ext cx="540385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2" name="Acrobat Document" r:id="rId4" imgW="15037920" imgH="5306400" progId="AcroExch.Document.11">
                  <p:embed/>
                </p:oleObj>
              </mc:Choice>
              <mc:Fallback>
                <p:oleObj name="Acrobat Document" r:id="rId4" imgW="15037920" imgH="53064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88" t="16119" r="5688" b="1791"/>
                      <a:stretch>
                        <a:fillRect/>
                      </a:stretch>
                    </p:blipFill>
                    <p:spPr bwMode="auto">
                      <a:xfrm>
                        <a:off x="1870075" y="2514600"/>
                        <a:ext cx="5403850" cy="1770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HMM Field Group Templates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34147" name="Picture 3" descr="C:\My Dropbox\Projects\School\Writing\ListReaderAgi4\3_TKDD-2014_Paper\Images\HmmStat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926" y="4475163"/>
            <a:ext cx="4682148" cy="1752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405063" y="3836987"/>
            <a:ext cx="42862" cy="16573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38438" y="3832225"/>
            <a:ext cx="157162" cy="1662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10000" y="3832225"/>
            <a:ext cx="452438" cy="16525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33863" y="3503612"/>
            <a:ext cx="466725" cy="19859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24413" y="3827462"/>
            <a:ext cx="338137" cy="1652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67363" y="4165600"/>
            <a:ext cx="85725" cy="13239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29263" y="3494087"/>
            <a:ext cx="581025" cy="19907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48425" y="3832225"/>
            <a:ext cx="142875" cy="1662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976563" y="4160837"/>
            <a:ext cx="376237" cy="13239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52788" y="3836987"/>
            <a:ext cx="552450" cy="1652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C:\My Dropbox\Projects\School\Presentations\2013.08 ICDAR-HIP\Images\HMM Ma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5620" y="1581968"/>
            <a:ext cx="3452760" cy="475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Complete HMM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35170" name="Picture 2" descr="C:\My Dropbox\Projects\School\Writing\ListReaderAgi4\3_TKDD-2014_Paper\Images\ConnectingThePiec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2058" y="1483206"/>
            <a:ext cx="7959883" cy="4917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HMM Recall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381000" y="1295400"/>
          <a:ext cx="6096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6096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667000" y="3048000"/>
          <a:ext cx="6096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Acrobat Document" r:id="rId6" imgW="10622520" imgH="5841000" progId="AcroExch.Document.11">
                  <p:embed/>
                </p:oleObj>
              </mc:Choice>
              <mc:Fallback>
                <p:oleObj name="Acrobat Document" r:id="rId6" imgW="10622520" imgH="5841000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6096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29" name="Picture 5" descr="C:\My Dropbox\Projects\School\Presentations\2014.09 Dissertation Defense\Images\KilbarchanPerson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1447800"/>
            <a:ext cx="1600200" cy="13413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29030" name="Picture 6" descr="C:\My Dropbox\Projects\School\Presentations\2014.09 Dissertation Defense\Images\ShaverPersonOntology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691909"/>
            <a:ext cx="1912047" cy="153887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38200" y="6249441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Shaver Family History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6858000" y="2800738"/>
            <a:ext cx="167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Kilbarchan</a:t>
            </a:r>
            <a:r>
              <a:rPr lang="en-US" sz="1000" dirty="0" smtClean="0"/>
              <a:t> Parish Register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Conclusion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Dissertation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List detection</a:t>
            </a:r>
          </a:p>
          <a:p>
            <a:r>
              <a:rPr lang="en-US" dirty="0" smtClean="0"/>
              <a:t>List wrapper induction</a:t>
            </a:r>
          </a:p>
          <a:p>
            <a:r>
              <a:rPr lang="en-US" dirty="0" smtClean="0"/>
              <a:t>Mapping between in-line labeled text and ontology</a:t>
            </a:r>
          </a:p>
          <a:p>
            <a:r>
              <a:rPr lang="en-US" dirty="0" smtClean="0"/>
              <a:t>A* admissible heuristic for regex induction</a:t>
            </a:r>
          </a:p>
          <a:p>
            <a:r>
              <a:rPr lang="en-US" dirty="0" smtClean="0"/>
              <a:t>HMMs for list wrapping</a:t>
            </a:r>
          </a:p>
          <a:p>
            <a:r>
              <a:rPr lang="en-US" dirty="0" smtClean="0"/>
              <a:t>AL query strategies</a:t>
            </a:r>
          </a:p>
          <a:p>
            <a:r>
              <a:rPr lang="en-US" dirty="0" smtClean="0"/>
              <a:t>Linear/linear end-to-end ontology population with good learning curve, requiring no expert input (Regex)</a:t>
            </a:r>
          </a:p>
          <a:p>
            <a:r>
              <a:rPr lang="en-US" dirty="0" smtClean="0"/>
              <a:t>Linear/quadratic end-to-end ontology population with better learning curve (HMM)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My Dropbox\Projects\School\Presentations\2014.09 Dissertation Defense\Images\nutshell.jpg"/>
          <p:cNvPicPr>
            <a:picLocks noChangeAspect="1" noChangeArrowheads="1"/>
          </p:cNvPicPr>
          <p:nvPr/>
        </p:nvPicPr>
        <p:blipFill>
          <a:blip r:embed="rId3" cstate="print">
            <a:lum bright="-7000" contrast="14000"/>
          </a:blip>
          <a:srcRect/>
          <a:stretch>
            <a:fillRect/>
          </a:stretch>
        </p:blipFill>
        <p:spPr bwMode="auto">
          <a:xfrm>
            <a:off x="2667000" y="1469726"/>
            <a:ext cx="3810000" cy="25429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Contributions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038600"/>
            <a:ext cx="6248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Wrapper induction is effective</a:t>
            </a:r>
          </a:p>
          <a:p>
            <a:r>
              <a:rPr lang="en-US" dirty="0" smtClean="0"/>
              <a:t>Data in lists of OCRed documents</a:t>
            </a:r>
          </a:p>
          <a:p>
            <a:r>
              <a:rPr lang="en-US" dirty="0" smtClean="0"/>
              <a:t>Low-cost ontology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Motivations &amp; Challenges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7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2" cstate="print">
            <a:lum contrast="-27000"/>
          </a:blip>
          <a:srcRect/>
          <a:stretch>
            <a:fillRect/>
          </a:stretch>
        </p:blipFill>
        <p:spPr bwMode="auto">
          <a:xfrm>
            <a:off x="-38100" y="-57150"/>
            <a:ext cx="9220200" cy="6915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42489" y="2590800"/>
            <a:ext cx="48590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Kalinga" pitchFamily="34" charset="0"/>
                <a:cs typeface="Kalinga" pitchFamily="34" charset="0"/>
              </a:rPr>
              <a:t>Appendix</a:t>
            </a:r>
            <a:endParaRPr lang="en-US" sz="8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Related Work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Grammar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3200" y="1524000"/>
            <a:ext cx="22860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Papers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Adriaans</a:t>
            </a:r>
            <a:r>
              <a:rPr lang="en-US" sz="3200" dirty="0" smtClean="0"/>
              <a:t>, 2006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Wolff, 2003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Grünwald</a:t>
            </a:r>
            <a:r>
              <a:rPr lang="en-US" sz="3200" dirty="0" smtClean="0"/>
              <a:t>, 1996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Stolcke</a:t>
            </a:r>
            <a:r>
              <a:rPr lang="en-US" sz="3200" dirty="0" smtClean="0"/>
              <a:t>, 1993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Wolff, 1977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Purpose</a:t>
            </a:r>
          </a:p>
          <a:p>
            <a:r>
              <a:rPr lang="en-US" sz="2000" dirty="0" smtClean="0"/>
              <a:t>Automatically infer a natural formal grammar for a language given a sample of unlabeled strings</a:t>
            </a:r>
          </a:p>
          <a:p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53200" y="3962400"/>
            <a:ext cx="2133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n-US" sz="3200" b="1" dirty="0" smtClean="0"/>
              <a:t>Limitations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Higher algorithmic complexity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Not an end-to-end solution</a:t>
            </a:r>
          </a:p>
        </p:txBody>
      </p:sp>
      <p:pic>
        <p:nvPicPr>
          <p:cNvPr id="38914" name="Picture 2" descr="C:\My Dropbox\Projects\School\Presentations\2014.09 Dissertation Defense\Images\GI pap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5791200" cy="3004080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Probabilistic Finite State Automata for Information Extraction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24600" y="2362200"/>
            <a:ext cx="2133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Papers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Li, 2011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Heidorn</a:t>
            </a:r>
            <a:r>
              <a:rPr lang="en-US" sz="3200" dirty="0" smtClean="0"/>
              <a:t>, 2008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Borkar</a:t>
            </a:r>
            <a:r>
              <a:rPr lang="en-US" sz="3200" dirty="0" smtClean="0"/>
              <a:t>, 2001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Purpose</a:t>
            </a:r>
          </a:p>
          <a:p>
            <a:r>
              <a:rPr lang="en-US" sz="2000" dirty="0" smtClean="0"/>
              <a:t>Infer a PFSA to automatically infer a label sequence from a word sequence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24600" y="3886200"/>
            <a:ext cx="2286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n-US" sz="3200" b="1" dirty="0" smtClean="0"/>
              <a:t>Limitations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Requires customized knowledge resources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Requires supervision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Lower output versatility</a:t>
            </a:r>
          </a:p>
        </p:txBody>
      </p:sp>
      <p:pic>
        <p:nvPicPr>
          <p:cNvPr id="36865" name="Picture 1" descr="C:\My Dropbox\Projects\School\Presentations\2014.09 Dissertation Defense\Images\CRF paper.png"/>
          <p:cNvPicPr>
            <a:picLocks noChangeAspect="1" noChangeArrowheads="1"/>
          </p:cNvPicPr>
          <p:nvPr/>
        </p:nvPicPr>
        <p:blipFill>
          <a:blip r:embed="rId3" cstate="print"/>
          <a:srcRect b="9649"/>
          <a:stretch>
            <a:fillRect/>
          </a:stretch>
        </p:blipFill>
        <p:spPr bwMode="auto">
          <a:xfrm>
            <a:off x="685800" y="2438400"/>
            <a:ext cx="4953000" cy="4057185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Web Wrapper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0800" y="1524000"/>
            <a:ext cx="2209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Papers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Gentile, 2013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Dalvi</a:t>
            </a:r>
            <a:r>
              <a:rPr lang="en-US" sz="3200" dirty="0" smtClean="0"/>
              <a:t>, 2010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Elmeleegy</a:t>
            </a:r>
            <a:r>
              <a:rPr lang="en-US" sz="3200" dirty="0" smtClean="0"/>
              <a:t>, 2009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Gupta, 2009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Carlson, 2008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Chang, 2003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Crescenzi</a:t>
            </a:r>
            <a:r>
              <a:rPr lang="en-US" sz="3200" dirty="0" smtClean="0"/>
              <a:t>, 2001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24001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Purpose</a:t>
            </a:r>
          </a:p>
          <a:p>
            <a:r>
              <a:rPr lang="en-US" sz="2000" dirty="0" err="1" smtClean="0"/>
              <a:t>Scalably</a:t>
            </a:r>
            <a:r>
              <a:rPr lang="en-US" sz="2000" dirty="0" smtClean="0"/>
              <a:t> infer a specialized grammar of a Web site and a mapping from pages to database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00800" y="4419600"/>
            <a:ext cx="2286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n-US" sz="3200" b="1" dirty="0" smtClean="0"/>
              <a:t>Limitations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Not designed for OCR text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Usually limited in output expressiveness</a:t>
            </a:r>
          </a:p>
        </p:txBody>
      </p:sp>
      <p:pic>
        <p:nvPicPr>
          <p:cNvPr id="34817" name="Picture 1" descr="C:\My Dropbox\Projects\School\Presentations\2014.09 Dissertation Defense\Images\Wrapper paper.png"/>
          <p:cNvPicPr>
            <a:picLocks noChangeAspect="1" noChangeArrowheads="1"/>
          </p:cNvPicPr>
          <p:nvPr/>
        </p:nvPicPr>
        <p:blipFill>
          <a:blip r:embed="rId3" cstate="print"/>
          <a:srcRect b="48006"/>
          <a:stretch>
            <a:fillRect/>
          </a:stretch>
        </p:blipFill>
        <p:spPr bwMode="auto">
          <a:xfrm>
            <a:off x="533400" y="2743200"/>
            <a:ext cx="5257800" cy="3553750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Specialized Document Analysis and Recognition Systems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77000" y="1676401"/>
            <a:ext cx="22098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Papers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Le, 2005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Besagni</a:t>
            </a:r>
            <a:r>
              <a:rPr lang="en-US" sz="3200" dirty="0" smtClean="0"/>
              <a:t>, 2004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Besagni</a:t>
            </a:r>
            <a:r>
              <a:rPr lang="en-US" sz="3200" dirty="0" smtClean="0"/>
              <a:t>, 2003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Belaïd</a:t>
            </a:r>
            <a:r>
              <a:rPr lang="en-US" sz="3200" dirty="0" smtClean="0"/>
              <a:t>, 2001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/>
              <a:t>Belaïd</a:t>
            </a:r>
            <a:r>
              <a:rPr lang="en-US" sz="3200" dirty="0" smtClean="0"/>
              <a:t>, 1998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69184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Purpose</a:t>
            </a:r>
          </a:p>
          <a:p>
            <a:r>
              <a:rPr lang="en-US" sz="2000" dirty="0" smtClean="0"/>
              <a:t>Automatically extract information from specific types of machine-printed records</a:t>
            </a:r>
          </a:p>
          <a:p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0" y="3886200"/>
            <a:ext cx="3352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en-US" sz="3200" b="1" dirty="0" smtClean="0"/>
              <a:t>Limitations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Requires a lot of custom rule and resource engineering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Less scalable over multiple domains or kinds of lists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Many rely on page images which may not be available</a:t>
            </a:r>
          </a:p>
        </p:txBody>
      </p:sp>
      <p:pic>
        <p:nvPicPr>
          <p:cNvPr id="32769" name="Picture 1" descr="C:\My Dropbox\Projects\School\Presentations\2014.09 Dissertation Defense\Images\DAR pa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988"/>
            <a:ext cx="3886200" cy="3826596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276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Appendix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My Dropbox\Projects\School\Writing\ListReaderPrototype\1_ICDAR_2013\Images\SamuelListOnt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939" y="4157246"/>
            <a:ext cx="3082123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5715000" y="1976115"/>
            <a:ext cx="152400" cy="417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 t="47547"/>
          <a:stretch>
            <a:fillRect/>
          </a:stretch>
        </p:blipFill>
        <p:spPr bwMode="auto">
          <a:xfrm>
            <a:off x="2438400" y="1899915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2888456" y="2477846"/>
            <a:ext cx="57150" cy="142875"/>
          </a:xfrm>
          <a:prstGeom prst="roundRect">
            <a:avLst/>
          </a:prstGeom>
          <a:solidFill>
            <a:srgbClr val="FF0000">
              <a:alpha val="2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175" y="4232257"/>
            <a:ext cx="316866" cy="686989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2175" y="2477846"/>
            <a:ext cx="381000" cy="142875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48100" y="2477846"/>
            <a:ext cx="400050" cy="142875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45000" y="2477846"/>
            <a:ext cx="209550" cy="142875"/>
          </a:xfrm>
          <a:prstGeom prst="roundRect">
            <a:avLst/>
          </a:prstGeom>
          <a:solidFill>
            <a:srgbClr val="FFFF00">
              <a:alpha val="25000"/>
            </a:srgbClr>
          </a:solidFill>
          <a:ln w="127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89550" y="2477846"/>
            <a:ext cx="488950" cy="14287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54574" y="2477846"/>
            <a:ext cx="206375" cy="142875"/>
          </a:xfrm>
          <a:prstGeom prst="roundRect">
            <a:avLst/>
          </a:prstGeom>
          <a:solidFill>
            <a:srgbClr val="FFC000">
              <a:alpha val="25000"/>
            </a:srgbClr>
          </a:solidFill>
          <a:ln w="12700"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807074" y="2477846"/>
            <a:ext cx="414054" cy="139953"/>
          </a:xfrm>
          <a:prstGeom prst="roundRect">
            <a:avLst/>
          </a:prstGeom>
          <a:solidFill>
            <a:srgbClr val="00B050">
              <a:alpha val="25000"/>
            </a:srgbClr>
          </a:solidFill>
          <a:ln w="1270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447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from </a:t>
            </a:r>
            <a:r>
              <a:rPr lang="en-US" sz="1600" dirty="0" err="1" smtClean="0"/>
              <a:t>OCRed</a:t>
            </a:r>
            <a:r>
              <a:rPr lang="en-US" sz="1600" dirty="0" smtClean="0"/>
              <a:t>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572000" y="36576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52800" y="59098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to Populated Ontology</a:t>
            </a:r>
          </a:p>
        </p:txBody>
      </p:sp>
      <p:sp>
        <p:nvSpPr>
          <p:cNvPr id="29" name="Freeform 28"/>
          <p:cNvSpPr/>
          <p:nvPr/>
        </p:nvSpPr>
        <p:spPr>
          <a:xfrm>
            <a:off x="3098800" y="4446171"/>
            <a:ext cx="1800225" cy="485775"/>
          </a:xfrm>
          <a:custGeom>
            <a:avLst/>
            <a:gdLst>
              <a:gd name="connsiteX0" fmla="*/ 0 w 1800225"/>
              <a:gd name="connsiteY0" fmla="*/ 469900 h 485775"/>
              <a:gd name="connsiteX1" fmla="*/ 0 w 1800225"/>
              <a:gd name="connsiteY1" fmla="*/ 298450 h 485775"/>
              <a:gd name="connsiteX2" fmla="*/ 663575 w 1800225"/>
              <a:gd name="connsiteY2" fmla="*/ 0 h 485775"/>
              <a:gd name="connsiteX3" fmla="*/ 1038225 w 1800225"/>
              <a:gd name="connsiteY3" fmla="*/ 3175 h 485775"/>
              <a:gd name="connsiteX4" fmla="*/ 1797050 w 1800225"/>
              <a:gd name="connsiteY4" fmla="*/ 342900 h 485775"/>
              <a:gd name="connsiteX5" fmla="*/ 1800225 w 1800225"/>
              <a:gd name="connsiteY5" fmla="*/ 485775 h 485775"/>
              <a:gd name="connsiteX6" fmla="*/ 1485900 w 1800225"/>
              <a:gd name="connsiteY6" fmla="*/ 485775 h 485775"/>
              <a:gd name="connsiteX7" fmla="*/ 885825 w 1800225"/>
              <a:gd name="connsiteY7" fmla="*/ 212725 h 485775"/>
              <a:gd name="connsiteX8" fmla="*/ 238125 w 1800225"/>
              <a:gd name="connsiteY8" fmla="*/ 415925 h 485775"/>
              <a:gd name="connsiteX9" fmla="*/ 234950 w 1800225"/>
              <a:gd name="connsiteY9" fmla="*/ 473075 h 485775"/>
              <a:gd name="connsiteX10" fmla="*/ 0 w 1800225"/>
              <a:gd name="connsiteY10" fmla="*/ 46990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225" h="485775">
                <a:moveTo>
                  <a:pt x="0" y="469900"/>
                </a:moveTo>
                <a:lnTo>
                  <a:pt x="0" y="298450"/>
                </a:lnTo>
                <a:lnTo>
                  <a:pt x="663575" y="0"/>
                </a:lnTo>
                <a:lnTo>
                  <a:pt x="1038225" y="3175"/>
                </a:lnTo>
                <a:lnTo>
                  <a:pt x="1797050" y="342900"/>
                </a:lnTo>
                <a:cubicBezTo>
                  <a:pt x="1798108" y="390525"/>
                  <a:pt x="1799167" y="438150"/>
                  <a:pt x="1800225" y="485775"/>
                </a:cubicBezTo>
                <a:lnTo>
                  <a:pt x="1485900" y="485775"/>
                </a:lnTo>
                <a:lnTo>
                  <a:pt x="885825" y="212725"/>
                </a:lnTo>
                <a:lnTo>
                  <a:pt x="238125" y="415925"/>
                </a:lnTo>
                <a:lnTo>
                  <a:pt x="234950" y="473075"/>
                </a:lnTo>
                <a:lnTo>
                  <a:pt x="0" y="469900"/>
                </a:lnTo>
                <a:close/>
              </a:path>
            </a:pathLst>
          </a:custGeom>
          <a:solidFill>
            <a:srgbClr val="FFFF00">
              <a:alpha val="25000"/>
            </a:srgbClr>
          </a:solidFill>
          <a:ln w="127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089275" y="4766846"/>
            <a:ext cx="1822450" cy="476250"/>
          </a:xfrm>
          <a:custGeom>
            <a:avLst/>
            <a:gdLst>
              <a:gd name="connsiteX0" fmla="*/ 9525 w 1822450"/>
              <a:gd name="connsiteY0" fmla="*/ 3175 h 476250"/>
              <a:gd name="connsiteX1" fmla="*/ 257175 w 1822450"/>
              <a:gd name="connsiteY1" fmla="*/ 0 h 476250"/>
              <a:gd name="connsiteX2" fmla="*/ 257175 w 1822450"/>
              <a:gd name="connsiteY2" fmla="*/ 28575 h 476250"/>
              <a:gd name="connsiteX3" fmla="*/ 879475 w 1822450"/>
              <a:gd name="connsiteY3" fmla="*/ 200025 h 476250"/>
              <a:gd name="connsiteX4" fmla="*/ 1485900 w 1822450"/>
              <a:gd name="connsiteY4" fmla="*/ 6350 h 476250"/>
              <a:gd name="connsiteX5" fmla="*/ 1822450 w 1822450"/>
              <a:gd name="connsiteY5" fmla="*/ 15875 h 476250"/>
              <a:gd name="connsiteX6" fmla="*/ 1819275 w 1822450"/>
              <a:gd name="connsiteY6" fmla="*/ 168275 h 476250"/>
              <a:gd name="connsiteX7" fmla="*/ 1543050 w 1822450"/>
              <a:gd name="connsiteY7" fmla="*/ 168275 h 476250"/>
              <a:gd name="connsiteX8" fmla="*/ 1016000 w 1822450"/>
              <a:gd name="connsiteY8" fmla="*/ 476250 h 476250"/>
              <a:gd name="connsiteX9" fmla="*/ 663575 w 1822450"/>
              <a:gd name="connsiteY9" fmla="*/ 473075 h 476250"/>
              <a:gd name="connsiteX10" fmla="*/ 209550 w 1822450"/>
              <a:gd name="connsiteY10" fmla="*/ 158750 h 476250"/>
              <a:gd name="connsiteX11" fmla="*/ 0 w 1822450"/>
              <a:gd name="connsiteY11" fmla="*/ 158750 h 476250"/>
              <a:gd name="connsiteX12" fmla="*/ 9525 w 1822450"/>
              <a:gd name="connsiteY12" fmla="*/ 31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2450" h="476250">
                <a:moveTo>
                  <a:pt x="9525" y="3175"/>
                </a:moveTo>
                <a:lnTo>
                  <a:pt x="257175" y="0"/>
                </a:lnTo>
                <a:lnTo>
                  <a:pt x="257175" y="28575"/>
                </a:lnTo>
                <a:lnTo>
                  <a:pt x="879475" y="200025"/>
                </a:lnTo>
                <a:lnTo>
                  <a:pt x="1485900" y="6350"/>
                </a:lnTo>
                <a:lnTo>
                  <a:pt x="1822450" y="15875"/>
                </a:lnTo>
                <a:cubicBezTo>
                  <a:pt x="1821392" y="66675"/>
                  <a:pt x="1820333" y="117475"/>
                  <a:pt x="1819275" y="168275"/>
                </a:cubicBezTo>
                <a:lnTo>
                  <a:pt x="1543050" y="168275"/>
                </a:lnTo>
                <a:lnTo>
                  <a:pt x="1016000" y="476250"/>
                </a:lnTo>
                <a:lnTo>
                  <a:pt x="663575" y="473075"/>
                </a:lnTo>
                <a:lnTo>
                  <a:pt x="209550" y="158750"/>
                </a:lnTo>
                <a:lnTo>
                  <a:pt x="0" y="158750"/>
                </a:lnTo>
                <a:lnTo>
                  <a:pt x="9525" y="3175"/>
                </a:lnTo>
                <a:close/>
              </a:path>
            </a:pathLst>
          </a:custGeom>
          <a:solidFill>
            <a:srgbClr val="FFC000">
              <a:alpha val="25000"/>
            </a:srgbClr>
          </a:solidFill>
          <a:ln w="12700">
            <a:solidFill>
              <a:srgbClr val="FFC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30600" y="5509796"/>
            <a:ext cx="1174750" cy="2159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127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572000" y="4525546"/>
            <a:ext cx="1200150" cy="1181100"/>
          </a:xfrm>
          <a:custGeom>
            <a:avLst/>
            <a:gdLst>
              <a:gd name="connsiteX0" fmla="*/ 28575 w 1200150"/>
              <a:gd name="connsiteY0" fmla="*/ 244475 h 1181100"/>
              <a:gd name="connsiteX1" fmla="*/ 323850 w 1200150"/>
              <a:gd name="connsiteY1" fmla="*/ 247650 h 1181100"/>
              <a:gd name="connsiteX2" fmla="*/ 730250 w 1200150"/>
              <a:gd name="connsiteY2" fmla="*/ 0 h 1181100"/>
              <a:gd name="connsiteX3" fmla="*/ 1044575 w 1200150"/>
              <a:gd name="connsiteY3" fmla="*/ 0 h 1181100"/>
              <a:gd name="connsiteX4" fmla="*/ 1047750 w 1200150"/>
              <a:gd name="connsiteY4" fmla="*/ 466725 h 1181100"/>
              <a:gd name="connsiteX5" fmla="*/ 1196975 w 1200150"/>
              <a:gd name="connsiteY5" fmla="*/ 463550 h 1181100"/>
              <a:gd name="connsiteX6" fmla="*/ 1200150 w 1200150"/>
              <a:gd name="connsiteY6" fmla="*/ 612775 h 1181100"/>
              <a:gd name="connsiteX7" fmla="*/ 895350 w 1200150"/>
              <a:gd name="connsiteY7" fmla="*/ 622300 h 1181100"/>
              <a:gd name="connsiteX8" fmla="*/ 774700 w 1200150"/>
              <a:gd name="connsiteY8" fmla="*/ 1022350 h 1181100"/>
              <a:gd name="connsiteX9" fmla="*/ 898525 w 1200150"/>
              <a:gd name="connsiteY9" fmla="*/ 1031875 h 1181100"/>
              <a:gd name="connsiteX10" fmla="*/ 892175 w 1200150"/>
              <a:gd name="connsiteY10" fmla="*/ 1181100 h 1181100"/>
              <a:gd name="connsiteX11" fmla="*/ 412750 w 1200150"/>
              <a:gd name="connsiteY11" fmla="*/ 1177925 h 1181100"/>
              <a:gd name="connsiteX12" fmla="*/ 403225 w 1200150"/>
              <a:gd name="connsiteY12" fmla="*/ 1012825 h 1181100"/>
              <a:gd name="connsiteX13" fmla="*/ 581025 w 1200150"/>
              <a:gd name="connsiteY13" fmla="*/ 1006475 h 1181100"/>
              <a:gd name="connsiteX14" fmla="*/ 723900 w 1200150"/>
              <a:gd name="connsiteY14" fmla="*/ 619125 h 1181100"/>
              <a:gd name="connsiteX15" fmla="*/ 555625 w 1200150"/>
              <a:gd name="connsiteY15" fmla="*/ 619125 h 1181100"/>
              <a:gd name="connsiteX16" fmla="*/ 549275 w 1200150"/>
              <a:gd name="connsiteY16" fmla="*/ 469900 h 1181100"/>
              <a:gd name="connsiteX17" fmla="*/ 822325 w 1200150"/>
              <a:gd name="connsiteY17" fmla="*/ 469900 h 1181100"/>
              <a:gd name="connsiteX18" fmla="*/ 825500 w 1200150"/>
              <a:gd name="connsiteY18" fmla="*/ 142875 h 1181100"/>
              <a:gd name="connsiteX19" fmla="*/ 320675 w 1200150"/>
              <a:gd name="connsiteY19" fmla="*/ 406400 h 1181100"/>
              <a:gd name="connsiteX20" fmla="*/ 0 w 1200150"/>
              <a:gd name="connsiteY20" fmla="*/ 396875 h 1181100"/>
              <a:gd name="connsiteX21" fmla="*/ 28575 w 1200150"/>
              <a:gd name="connsiteY21" fmla="*/ 24447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0150" h="1181100">
                <a:moveTo>
                  <a:pt x="28575" y="244475"/>
                </a:moveTo>
                <a:lnTo>
                  <a:pt x="323850" y="247650"/>
                </a:lnTo>
                <a:lnTo>
                  <a:pt x="730250" y="0"/>
                </a:lnTo>
                <a:lnTo>
                  <a:pt x="1044575" y="0"/>
                </a:lnTo>
                <a:cubicBezTo>
                  <a:pt x="1045633" y="155575"/>
                  <a:pt x="1046692" y="311150"/>
                  <a:pt x="1047750" y="466725"/>
                </a:cubicBezTo>
                <a:lnTo>
                  <a:pt x="1196975" y="463550"/>
                </a:lnTo>
                <a:cubicBezTo>
                  <a:pt x="1198033" y="513292"/>
                  <a:pt x="1199092" y="563033"/>
                  <a:pt x="1200150" y="612775"/>
                </a:cubicBezTo>
                <a:lnTo>
                  <a:pt x="895350" y="622300"/>
                </a:lnTo>
                <a:lnTo>
                  <a:pt x="774700" y="1022350"/>
                </a:lnTo>
                <a:lnTo>
                  <a:pt x="898525" y="1031875"/>
                </a:lnTo>
                <a:lnTo>
                  <a:pt x="892175" y="1181100"/>
                </a:lnTo>
                <a:lnTo>
                  <a:pt x="412750" y="1177925"/>
                </a:lnTo>
                <a:lnTo>
                  <a:pt x="403225" y="1012825"/>
                </a:lnTo>
                <a:lnTo>
                  <a:pt x="581025" y="1006475"/>
                </a:lnTo>
                <a:lnTo>
                  <a:pt x="723900" y="619125"/>
                </a:lnTo>
                <a:lnTo>
                  <a:pt x="555625" y="619125"/>
                </a:lnTo>
                <a:lnTo>
                  <a:pt x="549275" y="469900"/>
                </a:lnTo>
                <a:lnTo>
                  <a:pt x="822325" y="469900"/>
                </a:lnTo>
                <a:cubicBezTo>
                  <a:pt x="823383" y="360892"/>
                  <a:pt x="824442" y="251883"/>
                  <a:pt x="825500" y="142875"/>
                </a:cubicBezTo>
                <a:lnTo>
                  <a:pt x="320675" y="406400"/>
                </a:lnTo>
                <a:lnTo>
                  <a:pt x="0" y="396875"/>
                </a:lnTo>
                <a:cubicBezTo>
                  <a:pt x="1058" y="347133"/>
                  <a:pt x="2117" y="297392"/>
                  <a:pt x="28575" y="2444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584700" y="4522371"/>
            <a:ext cx="1473200" cy="1190625"/>
          </a:xfrm>
          <a:custGeom>
            <a:avLst/>
            <a:gdLst>
              <a:gd name="connsiteX0" fmla="*/ 0 w 1473200"/>
              <a:gd name="connsiteY0" fmla="*/ 247650 h 1190625"/>
              <a:gd name="connsiteX1" fmla="*/ 0 w 1473200"/>
              <a:gd name="connsiteY1" fmla="*/ 422275 h 1190625"/>
              <a:gd name="connsiteX2" fmla="*/ 317500 w 1473200"/>
              <a:gd name="connsiteY2" fmla="*/ 412750 h 1190625"/>
              <a:gd name="connsiteX3" fmla="*/ 812800 w 1473200"/>
              <a:gd name="connsiteY3" fmla="*/ 139700 h 1190625"/>
              <a:gd name="connsiteX4" fmla="*/ 815975 w 1473200"/>
              <a:gd name="connsiteY4" fmla="*/ 479425 h 1190625"/>
              <a:gd name="connsiteX5" fmla="*/ 527050 w 1473200"/>
              <a:gd name="connsiteY5" fmla="*/ 482600 h 1190625"/>
              <a:gd name="connsiteX6" fmla="*/ 533400 w 1473200"/>
              <a:gd name="connsiteY6" fmla="*/ 622300 h 1190625"/>
              <a:gd name="connsiteX7" fmla="*/ 895350 w 1473200"/>
              <a:gd name="connsiteY7" fmla="*/ 615950 h 1190625"/>
              <a:gd name="connsiteX8" fmla="*/ 1057275 w 1473200"/>
              <a:gd name="connsiteY8" fmla="*/ 958850 h 1190625"/>
              <a:gd name="connsiteX9" fmla="*/ 1085850 w 1473200"/>
              <a:gd name="connsiteY9" fmla="*/ 1019175 h 1190625"/>
              <a:gd name="connsiteX10" fmla="*/ 1041400 w 1473200"/>
              <a:gd name="connsiteY10" fmla="*/ 1025525 h 1190625"/>
              <a:gd name="connsiteX11" fmla="*/ 1050925 w 1473200"/>
              <a:gd name="connsiteY11" fmla="*/ 1190625 h 1190625"/>
              <a:gd name="connsiteX12" fmla="*/ 1473200 w 1473200"/>
              <a:gd name="connsiteY12" fmla="*/ 1187450 h 1190625"/>
              <a:gd name="connsiteX13" fmla="*/ 1460500 w 1473200"/>
              <a:gd name="connsiteY13" fmla="*/ 1016000 h 1190625"/>
              <a:gd name="connsiteX14" fmla="*/ 1266825 w 1473200"/>
              <a:gd name="connsiteY14" fmla="*/ 1009650 h 1190625"/>
              <a:gd name="connsiteX15" fmla="*/ 1073150 w 1473200"/>
              <a:gd name="connsiteY15" fmla="*/ 615950 h 1190625"/>
              <a:gd name="connsiteX16" fmla="*/ 1184275 w 1473200"/>
              <a:gd name="connsiteY16" fmla="*/ 619125 h 1190625"/>
              <a:gd name="connsiteX17" fmla="*/ 1187450 w 1473200"/>
              <a:gd name="connsiteY17" fmla="*/ 469900 h 1190625"/>
              <a:gd name="connsiteX18" fmla="*/ 1009650 w 1473200"/>
              <a:gd name="connsiteY18" fmla="*/ 463550 h 1190625"/>
              <a:gd name="connsiteX19" fmla="*/ 990600 w 1473200"/>
              <a:gd name="connsiteY19" fmla="*/ 142875 h 1190625"/>
              <a:gd name="connsiteX20" fmla="*/ 1047750 w 1473200"/>
              <a:gd name="connsiteY20" fmla="*/ 152400 h 1190625"/>
              <a:gd name="connsiteX21" fmla="*/ 1041400 w 1473200"/>
              <a:gd name="connsiteY21" fmla="*/ 0 h 1190625"/>
              <a:gd name="connsiteX22" fmla="*/ 720725 w 1473200"/>
              <a:gd name="connsiteY22" fmla="*/ 3175 h 1190625"/>
              <a:gd name="connsiteX23" fmla="*/ 314325 w 1473200"/>
              <a:gd name="connsiteY23" fmla="*/ 247650 h 1190625"/>
              <a:gd name="connsiteX24" fmla="*/ 0 w 1473200"/>
              <a:gd name="connsiteY24" fmla="*/ 247650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73200" h="1190625">
                <a:moveTo>
                  <a:pt x="0" y="247650"/>
                </a:moveTo>
                <a:lnTo>
                  <a:pt x="0" y="422275"/>
                </a:lnTo>
                <a:lnTo>
                  <a:pt x="317500" y="412750"/>
                </a:lnTo>
                <a:lnTo>
                  <a:pt x="812800" y="139700"/>
                </a:lnTo>
                <a:cubicBezTo>
                  <a:pt x="813858" y="252942"/>
                  <a:pt x="814917" y="366183"/>
                  <a:pt x="815975" y="479425"/>
                </a:cubicBezTo>
                <a:lnTo>
                  <a:pt x="527050" y="482600"/>
                </a:lnTo>
                <a:lnTo>
                  <a:pt x="533400" y="622300"/>
                </a:lnTo>
                <a:lnTo>
                  <a:pt x="895350" y="615950"/>
                </a:lnTo>
                <a:lnTo>
                  <a:pt x="1057275" y="958850"/>
                </a:lnTo>
                <a:lnTo>
                  <a:pt x="1085850" y="1019175"/>
                </a:lnTo>
                <a:lnTo>
                  <a:pt x="1041400" y="1025525"/>
                </a:lnTo>
                <a:lnTo>
                  <a:pt x="1050925" y="1190625"/>
                </a:lnTo>
                <a:lnTo>
                  <a:pt x="1473200" y="1187450"/>
                </a:lnTo>
                <a:lnTo>
                  <a:pt x="1460500" y="1016000"/>
                </a:lnTo>
                <a:lnTo>
                  <a:pt x="1266825" y="1009650"/>
                </a:lnTo>
                <a:lnTo>
                  <a:pt x="1073150" y="615950"/>
                </a:lnTo>
                <a:lnTo>
                  <a:pt x="1184275" y="619125"/>
                </a:lnTo>
                <a:cubicBezTo>
                  <a:pt x="1185333" y="569383"/>
                  <a:pt x="1186392" y="519642"/>
                  <a:pt x="1187450" y="469900"/>
                </a:cubicBezTo>
                <a:lnTo>
                  <a:pt x="1009650" y="463550"/>
                </a:lnTo>
                <a:lnTo>
                  <a:pt x="990600" y="142875"/>
                </a:lnTo>
                <a:lnTo>
                  <a:pt x="1047750" y="152400"/>
                </a:lnTo>
                <a:lnTo>
                  <a:pt x="1041400" y="0"/>
                </a:lnTo>
                <a:lnTo>
                  <a:pt x="720725" y="3175"/>
                </a:lnTo>
                <a:lnTo>
                  <a:pt x="314325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00B050">
              <a:alpha val="25000"/>
            </a:srgbClr>
          </a:solidFill>
          <a:ln w="1270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014667" y="2476181"/>
            <a:ext cx="381000" cy="142875"/>
          </a:xfrm>
          <a:prstGeom prst="roundRect">
            <a:avLst/>
          </a:prstGeom>
          <a:solidFill>
            <a:srgbClr val="7030A0">
              <a:alpha val="25000"/>
            </a:srgbClr>
          </a:solidFill>
          <a:ln w="12700">
            <a:solidFill>
              <a:srgbClr val="7030A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28599" y="3733800"/>
            <a:ext cx="4191001" cy="1371600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solidFill>
              <a:schemeClr val="accent6">
                <a:lumMod val="60000"/>
                <a:lumOff val="4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C:\My Dropbox\Projects\School\Writing\ListDetection\1_FHTW\Images\PartyList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0411" y="3655429"/>
            <a:ext cx="2546955" cy="152617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General List Reading Pipeline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114800" y="1905000"/>
            <a:ext cx="838200" cy="685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OCR</a:t>
            </a:r>
            <a:endParaRPr lang="en-US" sz="1600" dirty="0"/>
          </a:p>
        </p:txBody>
      </p:sp>
      <p:pic>
        <p:nvPicPr>
          <p:cNvPr id="17410" name="Picture 2" descr="C:\My Dropbox\Projects\School\Writing\ListDetection\1_FHTW\Images\Party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90600" y="1273961"/>
            <a:ext cx="2895600" cy="2349391"/>
          </a:xfrm>
          <a:prstGeom prst="rect">
            <a:avLst/>
          </a:prstGeom>
          <a:noFill/>
        </p:spPr>
      </p:pic>
      <p:pic>
        <p:nvPicPr>
          <p:cNvPr id="17411" name="Picture 3" descr="C:\My Dropbox\Projects\School\Writing\ListDetection\1_FHTW\Images\PartyText.png"/>
          <p:cNvPicPr>
            <a:picLocks noChangeAspect="1" noChangeArrowheads="1"/>
          </p:cNvPicPr>
          <p:nvPr/>
        </p:nvPicPr>
        <p:blipFill>
          <a:blip r:embed="rId5" cstate="print"/>
          <a:srcRect l="163"/>
          <a:stretch>
            <a:fillRect/>
          </a:stretch>
        </p:blipFill>
        <p:spPr bwMode="auto">
          <a:xfrm>
            <a:off x="5190201" y="1828800"/>
            <a:ext cx="2505999" cy="861251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304800" y="3810000"/>
            <a:ext cx="14478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List Detection</a:t>
            </a:r>
            <a:endParaRPr lang="en-US" sz="1600" dirty="0"/>
          </a:p>
        </p:txBody>
      </p:sp>
      <p:sp>
        <p:nvSpPr>
          <p:cNvPr id="18" name="Right Arrow 17"/>
          <p:cNvSpPr/>
          <p:nvPr/>
        </p:nvSpPr>
        <p:spPr>
          <a:xfrm>
            <a:off x="4572000" y="3733800"/>
            <a:ext cx="16002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List Structure Recognition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>
            <a:off x="381000" y="5334000"/>
            <a:ext cx="16002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Information Extraction</a:t>
            </a:r>
            <a:endParaRPr lang="en-US" sz="1600" dirty="0"/>
          </a:p>
        </p:txBody>
      </p:sp>
      <p:pic>
        <p:nvPicPr>
          <p:cNvPr id="17413" name="Picture 5" descr="C:\My Dropbox\Projects\School\Presentations\2012.02 RT-FHTW 2012\Images\PartyInfo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09800" y="5393974"/>
            <a:ext cx="4267200" cy="1097088"/>
          </a:xfrm>
          <a:prstGeom prst="rect">
            <a:avLst/>
          </a:prstGeom>
          <a:noFill/>
        </p:spPr>
      </p:pic>
      <p:pic>
        <p:nvPicPr>
          <p:cNvPr id="21" name="Picture 3" descr="C:\My Dropbox\Projects\School\Writing\ListDetection\1_FHTW\Images\PartyText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943100" y="4019851"/>
            <a:ext cx="2400300" cy="823579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3621286" y="4010025"/>
            <a:ext cx="692587" cy="163288"/>
          </a:xfrm>
          <a:prstGeom prst="roundRect">
            <a:avLst/>
          </a:prstGeom>
          <a:solidFill>
            <a:schemeClr val="tx2">
              <a:alpha val="7000"/>
            </a:schemeClr>
          </a:solidFill>
          <a:ln>
            <a:solidFill>
              <a:schemeClr val="tx2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946751" y="4187824"/>
            <a:ext cx="1465183" cy="136013"/>
          </a:xfrm>
          <a:prstGeom prst="roundRect">
            <a:avLst/>
          </a:prstGeom>
          <a:solidFill>
            <a:schemeClr val="tx2">
              <a:alpha val="7000"/>
            </a:schemeClr>
          </a:solidFill>
          <a:ln>
            <a:solidFill>
              <a:schemeClr val="tx2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412483" y="4362450"/>
            <a:ext cx="1917740" cy="136593"/>
          </a:xfrm>
          <a:prstGeom prst="roundRect">
            <a:avLst/>
          </a:prstGeom>
          <a:solidFill>
            <a:schemeClr val="tx2">
              <a:alpha val="7000"/>
            </a:schemeClr>
          </a:solidFill>
          <a:ln>
            <a:solidFill>
              <a:schemeClr val="tx2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939925" y="4527916"/>
            <a:ext cx="497562" cy="129809"/>
          </a:xfrm>
          <a:prstGeom prst="roundRect">
            <a:avLst/>
          </a:prstGeom>
          <a:solidFill>
            <a:schemeClr val="tx2">
              <a:alpha val="7000"/>
            </a:schemeClr>
          </a:solidFill>
          <a:ln>
            <a:solidFill>
              <a:schemeClr val="tx2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76975" y="3790950"/>
            <a:ext cx="2590799" cy="1079500"/>
          </a:xfrm>
          <a:prstGeom prst="roundRect">
            <a:avLst/>
          </a:prstGeom>
          <a:solidFill>
            <a:schemeClr val="tx2">
              <a:alpha val="7000"/>
            </a:schemeClr>
          </a:solidFill>
          <a:ln>
            <a:solidFill>
              <a:schemeClr val="tx2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Challenges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Motivation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1986" name="Picture 2" descr="C:\My Dropbox\Projects\School\Presentations\2014.09 Dissertation Defense\Images\FamilyTre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7621" y="1143000"/>
            <a:ext cx="7641979" cy="5210178"/>
          </a:xfrm>
          <a:prstGeom prst="rect">
            <a:avLst/>
          </a:prstGeom>
          <a:noFill/>
        </p:spPr>
      </p:pic>
      <p:pic>
        <p:nvPicPr>
          <p:cNvPr id="41987" name="Picture 3" descr="C:\My Dropbox\Projects\School\Presentations\2014.09 Dissertation Defense\Images\CityDirectory_Det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19600"/>
            <a:ext cx="2895599" cy="1983207"/>
          </a:xfrm>
          <a:prstGeom prst="rect">
            <a:avLst/>
          </a:prstGeom>
          <a:noFill/>
          <a:effectLst>
            <a:outerShdw blurRad="228600" dist="50800" dir="5400000" algn="ctr" rotWithShape="0">
              <a:schemeClr val="tx1"/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872656" y="2412024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2540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OCR Challenges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44" y="1362264"/>
            <a:ext cx="3716717" cy="49623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109380" y="32766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6184" y="2590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5944" y="1295401"/>
            <a:ext cx="3886200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nFirst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row, left to right: C. Paulson, G. Whaley, E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Eastlund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B.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Krohg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D.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Bakken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Norgaard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0.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Bakken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A.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Vig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Megorden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D Wynne\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nSecond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row- Mr. See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bach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D.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Colligan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J.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Wogsland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F Knudson, A. Hagen, R.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Myhrum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Nienaber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J.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Mittun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nMr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Bohnsack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.\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nThird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row: G.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Carlm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Reterson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K Larson, J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Skatvold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A.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Enckson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Roysland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L.Johnson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L.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Nystrom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.\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nFourth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row: R.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Kvare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H. Haugen, R.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Lubken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R Larson, A. Carlson, A.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Nienaber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W Ram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bo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I, V Hanson, K.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-\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nQootLaM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leam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nCaptain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Donald "Dude"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Bakken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............... Right Half Back\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800" b="1" dirty="0" err="1" smtClean="0">
                <a:latin typeface="Courier New" pitchFamily="49" charset="0"/>
                <a:cs typeface="Courier New" pitchFamily="49" charset="0"/>
              </a:rPr>
              <a:t>LeRo</a:t>
            </a:r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b="1" dirty="0" smtClean="0">
                <a:latin typeface="Courier New" pitchFamily="49" charset="0"/>
                <a:cs typeface="Courier New" pitchFamily="49" charset="0"/>
              </a:rPr>
              <a:t>Sonny</a:t>
            </a:r>
            <a:r>
              <a:rPr lang="en-US" sz="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Johnson ........ ..........,....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Lcft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Half Back\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nOrley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Bakken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...........,........ ... ,.......... Quarter Back\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nRoger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Myhrum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 ..................... Full Back\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nBill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Schnozz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Krohg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 ................ Center\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nHoward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"Little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Huby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Megorden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................ Right Guard\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nRoyce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"Shorty"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Norgaard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....................... Left Guard\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nEugene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"Mad Russian" </a:t>
            </a:r>
            <a:r>
              <a:rPr lang="en-US" sz="800" b="1" dirty="0" err="1" smtClean="0">
                <a:latin typeface="Courier New" pitchFamily="49" charset="0"/>
                <a:cs typeface="Courier New" pitchFamily="49" charset="0"/>
              </a:rPr>
              <a:t>East</a:t>
            </a:r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80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............... Right Tackle\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nAlvin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Stuben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" Hagen ......................... Left Tackle\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nRichard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"Dick"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Nienabcr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........................ Right End\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nJames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Oakie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Wogsland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.......................... </a:t>
            </a:r>
            <a:r>
              <a:rPr lang="en-US" sz="800" b="1" dirty="0" err="1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800" b="1" dirty="0" err="1" smtClean="0">
                <a:latin typeface="Courier New" pitchFamily="49" charset="0"/>
                <a:cs typeface="Courier New" pitchFamily="49" charset="0"/>
              </a:rPr>
              <a:t>ft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End\n\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nOther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lettermen were-\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nGlenn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"Doc" Whaley\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nAllen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"Swede"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Enckson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nJames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Snooky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Mittun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nCurtis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"Curt" Paulson\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nArthur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"Art"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Vig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nForrest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Forry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" Knudson\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nRobert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"Bobby"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Roysland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\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nPage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26\n</a:t>
            </a:r>
          </a:p>
          <a:p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944" y="4419601"/>
            <a:ext cx="40386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&lt;HTML&gt;</a:t>
            </a:r>
          </a:p>
          <a:p>
            <a:r>
              <a:rPr lang="en-US" sz="1000" dirty="0" smtClean="0"/>
              <a:t>…</a:t>
            </a:r>
          </a:p>
          <a:p>
            <a:r>
              <a:rPr lang="en-US" sz="1000" dirty="0" smtClean="0"/>
              <a:t>      </a:t>
            </a:r>
            <a:r>
              <a:rPr lang="en-US" sz="1000" b="1" dirty="0" smtClean="0">
                <a:solidFill>
                  <a:srgbClr val="FF0000"/>
                </a:solidFill>
              </a:rPr>
              <a:t>&lt;OL&gt;</a:t>
            </a:r>
          </a:p>
          <a:p>
            <a:r>
              <a:rPr lang="en-US" sz="1000" dirty="0" smtClean="0"/>
              <a:t>        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&lt;LI&gt;</a:t>
            </a:r>
            <a:r>
              <a:rPr lang="en-US" sz="1000" dirty="0" smtClean="0"/>
              <a:t>Captain Donald "Dude" </a:t>
            </a:r>
            <a:r>
              <a:rPr lang="en-US" sz="1000" dirty="0" err="1" smtClean="0"/>
              <a:t>Bakken</a:t>
            </a:r>
            <a:r>
              <a:rPr lang="en-US" sz="1000" dirty="0" smtClean="0"/>
              <a:t> ............... Right Half Back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b="1" dirty="0" err="1" smtClean="0"/>
              <a:t>LeRo</a:t>
            </a:r>
            <a:r>
              <a:rPr lang="en-US" sz="1000" b="1" dirty="0" err="1" smtClean="0">
                <a:solidFill>
                  <a:srgbClr val="FF0000"/>
                </a:solidFill>
              </a:rPr>
              <a:t>y</a:t>
            </a:r>
            <a:r>
              <a:rPr lang="en-US" sz="1000" dirty="0" smtClean="0"/>
              <a:t> "</a:t>
            </a:r>
            <a:r>
              <a:rPr lang="en-US" sz="1000" b="1" dirty="0" smtClean="0"/>
              <a:t>Sonny</a:t>
            </a:r>
            <a:r>
              <a:rPr lang="en-US" sz="1000" b="1" dirty="0" smtClean="0">
                <a:solidFill>
                  <a:srgbClr val="FF0000"/>
                </a:solidFill>
              </a:rPr>
              <a:t>”</a:t>
            </a:r>
            <a:r>
              <a:rPr lang="en-US" sz="1000" dirty="0" smtClean="0"/>
              <a:t> Johnson ....................... </a:t>
            </a:r>
            <a:r>
              <a:rPr lang="en-US" sz="1000" b="1" dirty="0" smtClean="0"/>
              <a:t>L</a:t>
            </a:r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r>
              <a:rPr lang="en-US" sz="1000" b="1" dirty="0" smtClean="0"/>
              <a:t>ft</a:t>
            </a:r>
            <a:r>
              <a:rPr lang="en-US" sz="1000" dirty="0" smtClean="0"/>
              <a:t> Half Back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dirty="0" err="1" smtClean="0"/>
              <a:t>Orley</a:t>
            </a:r>
            <a:r>
              <a:rPr lang="en-US" sz="1000" dirty="0" smtClean="0"/>
              <a:t> </a:t>
            </a:r>
            <a:r>
              <a:rPr lang="en-US" sz="1000" dirty="0" err="1" smtClean="0"/>
              <a:t>Bakken</a:t>
            </a:r>
            <a:r>
              <a:rPr lang="en-US" sz="1000" dirty="0" smtClean="0"/>
              <a:t> .................................. Quarter Back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dirty="0" smtClean="0"/>
              <a:t>Roger </a:t>
            </a:r>
            <a:r>
              <a:rPr lang="en-US" sz="1000" dirty="0" err="1" smtClean="0"/>
              <a:t>Myhrum</a:t>
            </a:r>
            <a:r>
              <a:rPr lang="en-US" sz="1000" dirty="0" smtClean="0"/>
              <a:t> ................................... Full Back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dirty="0" smtClean="0"/>
              <a:t>Bill "</a:t>
            </a:r>
            <a:r>
              <a:rPr lang="en-US" sz="1000" dirty="0" err="1" smtClean="0"/>
              <a:t>Schnozz</a:t>
            </a:r>
            <a:r>
              <a:rPr lang="en-US" sz="1000" dirty="0" smtClean="0"/>
              <a:t>" </a:t>
            </a:r>
            <a:r>
              <a:rPr lang="en-US" sz="1000" dirty="0" err="1" smtClean="0"/>
              <a:t>Krohg</a:t>
            </a:r>
            <a:r>
              <a:rPr lang="en-US" sz="1000" dirty="0" smtClean="0"/>
              <a:t> .............................. Center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dirty="0" smtClean="0"/>
              <a:t>Howard "Little </a:t>
            </a:r>
            <a:r>
              <a:rPr lang="en-US" sz="1000" dirty="0" err="1" smtClean="0"/>
              <a:t>Huby</a:t>
            </a:r>
            <a:r>
              <a:rPr lang="en-US" sz="1000" dirty="0" smtClean="0"/>
              <a:t>" </a:t>
            </a:r>
            <a:r>
              <a:rPr lang="en-US" sz="1000" dirty="0" err="1" smtClean="0"/>
              <a:t>Megorden</a:t>
            </a:r>
            <a:r>
              <a:rPr lang="en-US" sz="1000" dirty="0" smtClean="0"/>
              <a:t> ................ Right Guard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dirty="0" smtClean="0"/>
              <a:t>Royce "Shorty" </a:t>
            </a:r>
            <a:r>
              <a:rPr lang="en-US" sz="1000" dirty="0" err="1" smtClean="0"/>
              <a:t>Norgaard</a:t>
            </a:r>
            <a:r>
              <a:rPr lang="en-US" sz="1000" dirty="0" smtClean="0"/>
              <a:t> ....................... Left Guard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00" dirty="0" smtClean="0"/>
              <a:t>Eugene "Mad Russian" </a:t>
            </a:r>
            <a:r>
              <a:rPr lang="en-US" sz="1000" b="1" dirty="0" err="1" smtClean="0"/>
              <a:t>East</a:t>
            </a:r>
            <a:r>
              <a:rPr lang="en-US" sz="1000" b="1" dirty="0" err="1" smtClean="0">
                <a:solidFill>
                  <a:srgbClr val="FF0000"/>
                </a:solidFill>
              </a:rPr>
              <a:t>l</a:t>
            </a:r>
            <a:r>
              <a:rPr lang="en-US" sz="1000" b="1" dirty="0" err="1" smtClean="0"/>
              <a:t>ind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/>
              <a:t>............... Right Tackle</a:t>
            </a:r>
            <a:r>
              <a:rPr lang="en-US" sz="100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0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1344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vs. 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Diversity Challenges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3" name="Group 27"/>
          <p:cNvGrpSpPr/>
          <p:nvPr/>
        </p:nvGrpSpPr>
        <p:grpSpPr>
          <a:xfrm>
            <a:off x="5964237" y="4343400"/>
            <a:ext cx="2590800" cy="2057400"/>
            <a:chOff x="609600" y="1524000"/>
            <a:chExt cx="6705600" cy="4782511"/>
          </a:xfrm>
          <a:effectLst>
            <a:outerShdw blurRad="190500" dist="50800" dir="5400000" algn="ctr" rotWithShape="0">
              <a:schemeClr val="tx1"/>
            </a:outerShdw>
          </a:effectLst>
        </p:grpSpPr>
        <p:pic>
          <p:nvPicPr>
            <p:cNvPr id="29" name="Picture 2" descr="C:\My Dropbox\Projects\School\Presentations\2012.02 RT-FHTW 2012\Images\ChristmasProgra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0"/>
              <a:ext cx="6705600" cy="4782511"/>
            </a:xfrm>
            <a:prstGeom prst="rect">
              <a:avLst/>
            </a:prstGeom>
            <a:noFill/>
          </p:spPr>
        </p:pic>
        <p:sp>
          <p:nvSpPr>
            <p:cNvPr id="30" name="Rounded Rectangle 29"/>
            <p:cNvSpPr/>
            <p:nvPr/>
          </p:nvSpPr>
          <p:spPr>
            <a:xfrm>
              <a:off x="2939143" y="1971867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010608" y="4915675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17914" y="2749418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74229" y="5184708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55567" y="3623386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754" name="Picture 2" descr="C:\My Dropbox\Projects\School\Presentations\2014.09 Dissertation Defense\Images\List 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237" y="4017962"/>
            <a:ext cx="2071688" cy="1316038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6" name="Picture 4" descr="C:\My Dropbox\Projects\School\Presentations\2014.09 Dissertation Defense\Images\List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37" y="5595938"/>
            <a:ext cx="5102225" cy="804862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9" name="Picture 7" descr="C:\My Dropbox\Projects\School\Presentations\2014.09 Dissertation Defense\Images\List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37" y="3760788"/>
            <a:ext cx="2730500" cy="1725612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5" name="Picture 3" descr="C:\My Dropbox\Projects\School\Presentations\2014.09 Dissertation Defense\Images\List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837" y="1322388"/>
            <a:ext cx="2438400" cy="2335212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7" name="Picture 5" descr="C:\My Dropbox\Projects\School\Presentations\2014.09 Dissertation Defense\Images\List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8025" y="2514600"/>
            <a:ext cx="2182812" cy="1225550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8" name="Picture 6" descr="C:\My Dropbox\Projects\School\Presentations\2014.09 Dissertation Defense\Images\List 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8637" y="1381125"/>
            <a:ext cx="2286000" cy="981075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grpSp>
        <p:nvGrpSpPr>
          <p:cNvPr id="5" name="Group 10"/>
          <p:cNvGrpSpPr/>
          <p:nvPr/>
        </p:nvGrpSpPr>
        <p:grpSpPr>
          <a:xfrm>
            <a:off x="5964237" y="1447800"/>
            <a:ext cx="2722563" cy="2667000"/>
            <a:chOff x="782637" y="1371600"/>
            <a:chExt cx="6608763" cy="4927106"/>
          </a:xfrm>
          <a:effectLst>
            <a:outerShdw blurRad="190500" dist="50800" dir="5400000" algn="ctr" rotWithShape="0">
              <a:schemeClr val="tx1"/>
            </a:outerShdw>
          </a:effectLst>
        </p:grpSpPr>
        <p:pic>
          <p:nvPicPr>
            <p:cNvPr id="14" name="Picture 2" descr="C:\My Dropbox\Projects\School\Presentations\2012.02 RT-FHTW 2012\Images\Districts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8000" contrast="57000"/>
            </a:blip>
            <a:srcRect/>
            <a:stretch>
              <a:fillRect/>
            </a:stretch>
          </p:blipFill>
          <p:spPr bwMode="auto">
            <a:xfrm>
              <a:off x="782637" y="1371600"/>
              <a:ext cx="6608763" cy="4927106"/>
            </a:xfrm>
            <a:prstGeom prst="rect">
              <a:avLst/>
            </a:prstGeom>
            <a:noFill/>
          </p:spPr>
        </p:pic>
        <p:sp>
          <p:nvSpPr>
            <p:cNvPr id="15" name="Rounded Rectangle 14"/>
            <p:cNvSpPr/>
            <p:nvPr/>
          </p:nvSpPr>
          <p:spPr>
            <a:xfrm>
              <a:off x="5001209" y="3475651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508103" y="2085390"/>
              <a:ext cx="592494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58079" y="2377749"/>
              <a:ext cx="60247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54200" y="2378074"/>
              <a:ext cx="263070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26149" y="3473449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33257" y="4382275"/>
              <a:ext cx="100304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42647" y="4380073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15683" y="4869023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640623" y="4866821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05874" y="5306006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30814" y="5303804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83630" y="3693365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08570" y="3691163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Versatile Output Schemas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2" descr="C:\My Dropbox\Projects\School\Presentations\2014.09 Dissertation Defense\Images\TypicalOntologies.png"/>
          <p:cNvPicPr>
            <a:picLocks noChangeAspect="1" noChangeArrowheads="1"/>
          </p:cNvPicPr>
          <p:nvPr/>
        </p:nvPicPr>
        <p:blipFill>
          <a:blip r:embed="rId3" cstate="print"/>
          <a:srcRect l="32691" t="4501" r="34458"/>
          <a:stretch>
            <a:fillRect/>
          </a:stretch>
        </p:blipFill>
        <p:spPr bwMode="auto">
          <a:xfrm>
            <a:off x="3169601" y="1828047"/>
            <a:ext cx="2804798" cy="16009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C:\My Dropbox\Projects\School\Presentations\2014.09 Dissertation Defense\Images\ChildOntologyWithDayMoYe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785" y="3770919"/>
            <a:ext cx="3286431" cy="23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Precision &amp; Recall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667000"/>
            <a:ext cx="37240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\n1. Andrew, b. 1772.\n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762445"/>
            <a:ext cx="37240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\n1. Andrew, b. 1772.\n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1600200"/>
            <a:ext cx="83819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Sibling Birth Order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1738700"/>
            <a:ext cx="82061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Given Name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4148" y="1738700"/>
            <a:ext cx="6740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Birth Year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7262" y="2558562"/>
            <a:ext cx="52756" cy="1670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45626" y="2409092"/>
            <a:ext cx="61543" cy="331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72909" y="2409093"/>
            <a:ext cx="11723" cy="3047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630003" y="3807821"/>
            <a:ext cx="66822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Birth Year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533898" y="4466492"/>
            <a:ext cx="11725" cy="3458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75837" y="4478214"/>
            <a:ext cx="11723" cy="3047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0200" y="2286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Ground Truth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492263" y="4484077"/>
            <a:ext cx="363414" cy="301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5207977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False </a:t>
            </a:r>
          </a:p>
          <a:p>
            <a:pPr marL="342900" indent="-342900" algn="ctr"/>
            <a:r>
              <a:rPr lang="en-US" sz="1400" dirty="0" smtClean="0"/>
              <a:t>Positive</a:t>
            </a:r>
          </a:p>
          <a:p>
            <a:pPr marL="342900" indent="-342900" algn="ctr"/>
            <a:r>
              <a:rPr lang="en-US" sz="1400" dirty="0" smtClean="0"/>
              <a:t>(Precision</a:t>
            </a:r>
          </a:p>
          <a:p>
            <a:pPr marL="342900" indent="-342900" algn="ctr"/>
            <a:r>
              <a:rPr lang="en-US" sz="1400" dirty="0" smtClean="0"/>
              <a:t> Error)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0" y="5207977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False </a:t>
            </a:r>
          </a:p>
          <a:p>
            <a:pPr marL="342900" indent="-342900" algn="ctr"/>
            <a:r>
              <a:rPr lang="en-US" sz="1400" dirty="0" smtClean="0"/>
              <a:t>Negative</a:t>
            </a:r>
          </a:p>
          <a:p>
            <a:pPr marL="342900" indent="-342900" algn="ctr"/>
            <a:r>
              <a:rPr lang="en-US" sz="1400" dirty="0" smtClean="0"/>
              <a:t>(Recall</a:t>
            </a:r>
          </a:p>
          <a:p>
            <a:pPr marL="342900" indent="-342900" algn="ctr"/>
            <a:r>
              <a:rPr lang="en-US" sz="1400" dirty="0" smtClean="0"/>
              <a:t> Error)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14800" y="3505200"/>
            <a:ext cx="83819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Sibling Birth Order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41888" y="5207977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False </a:t>
            </a:r>
          </a:p>
          <a:p>
            <a:pPr marL="342900" indent="-342900" algn="ctr"/>
            <a:r>
              <a:rPr lang="en-US" sz="1400" dirty="0" smtClean="0"/>
              <a:t>Positive</a:t>
            </a:r>
          </a:p>
          <a:p>
            <a:pPr marL="342900" indent="-342900" algn="ctr"/>
            <a:r>
              <a:rPr lang="en-US" sz="1400" dirty="0" smtClean="0"/>
              <a:t>and</a:t>
            </a:r>
          </a:p>
          <a:p>
            <a:pPr marL="342900" indent="-342900" algn="ctr"/>
            <a:r>
              <a:rPr lang="en-US" sz="1400" dirty="0" smtClean="0"/>
              <a:t>False</a:t>
            </a:r>
          </a:p>
          <a:p>
            <a:pPr marL="342900" indent="-342900" algn="ctr"/>
            <a:r>
              <a:rPr lang="en-US" sz="1400" dirty="0" smtClean="0"/>
              <a:t>Negative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00200" y="4596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Extractor</a:t>
            </a:r>
          </a:p>
          <a:p>
            <a:pPr marL="342900" indent="-342900" algn="ctr"/>
            <a:r>
              <a:rPr lang="en-US" sz="1600" dirty="0" smtClean="0"/>
              <a:t>Predictions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:\My Dropbox\Projects\School\Presentations\2014.09 Dissertation Defense\Images\computer_m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276600"/>
            <a:ext cx="485775" cy="1036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Human Effort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9828" y="1371601"/>
            <a:ext cx="3972370" cy="3124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5" cstate="print"/>
          <a:srcRect t="47547"/>
          <a:stretch>
            <a:fillRect/>
          </a:stretch>
        </p:blipFill>
        <p:spPr bwMode="auto">
          <a:xfrm>
            <a:off x="4572000" y="1828800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429000" y="2514600"/>
            <a:ext cx="1447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022056" y="2406731"/>
            <a:ext cx="571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6674" y="2406731"/>
            <a:ext cx="39052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5775" y="2406731"/>
            <a:ext cx="38100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81700" y="2406731"/>
            <a:ext cx="4000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78600" y="2406731"/>
            <a:ext cx="2095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23150" y="2406731"/>
            <a:ext cx="4889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88174" y="2406731"/>
            <a:ext cx="20637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2" descr="C:\My Dropbox\Projects\School\Presentations\2013.03 RT-FHTW 2013\Images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2819401"/>
            <a:ext cx="457200" cy="4572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7940674" y="2406731"/>
            <a:ext cx="414054" cy="139953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371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OCR Text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35754" y="281458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>
                <a:solidFill>
                  <a:srgbClr val="FF0000"/>
                </a:solidFill>
              </a:rPr>
              <a:t>“click”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48200" y="3811012"/>
            <a:ext cx="762000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Given Names</a:t>
            </a:r>
          </a:p>
          <a:p>
            <a:r>
              <a:rPr lang="en-US" sz="800" dirty="0" smtClean="0"/>
              <a:t>Ali </a:t>
            </a:r>
          </a:p>
          <a:p>
            <a:r>
              <a:rPr lang="en-US" sz="800" dirty="0" smtClean="0"/>
              <a:t>Alison </a:t>
            </a:r>
          </a:p>
          <a:p>
            <a:r>
              <a:rPr lang="en-US" sz="800" dirty="0" smtClean="0"/>
              <a:t>Alex </a:t>
            </a:r>
          </a:p>
          <a:p>
            <a:r>
              <a:rPr lang="en-US" sz="800" dirty="0" err="1" smtClean="0"/>
              <a:t>Andie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Andy </a:t>
            </a:r>
          </a:p>
          <a:p>
            <a:r>
              <a:rPr lang="en-US" sz="800" dirty="0" smtClean="0"/>
              <a:t>Ariel </a:t>
            </a:r>
          </a:p>
          <a:p>
            <a:r>
              <a:rPr lang="en-US" sz="800" dirty="0" smtClean="0"/>
              <a:t>Caroline</a:t>
            </a:r>
          </a:p>
          <a:p>
            <a:r>
              <a:rPr lang="en-US" sz="800" dirty="0" smtClean="0"/>
              <a:t>Chris </a:t>
            </a:r>
          </a:p>
          <a:p>
            <a:r>
              <a:rPr lang="en-US" sz="800" dirty="0" smtClean="0"/>
              <a:t>Cindy </a:t>
            </a:r>
          </a:p>
          <a:p>
            <a:r>
              <a:rPr lang="en-US" sz="800" dirty="0" smtClean="0"/>
              <a:t>Claire </a:t>
            </a:r>
          </a:p>
          <a:p>
            <a:r>
              <a:rPr lang="en-US" sz="800" dirty="0" smtClean="0"/>
              <a:t>Corey </a:t>
            </a:r>
          </a:p>
          <a:p>
            <a:r>
              <a:rPr lang="en-US" sz="800" dirty="0" smtClean="0"/>
              <a:t>Daisy </a:t>
            </a:r>
          </a:p>
          <a:p>
            <a:r>
              <a:rPr lang="en-US" sz="800" dirty="0" smtClean="0"/>
              <a:t>Diane </a:t>
            </a:r>
          </a:p>
          <a:p>
            <a:r>
              <a:rPr lang="en-US" sz="800" dirty="0" smtClean="0"/>
              <a:t>Emmy </a:t>
            </a:r>
          </a:p>
          <a:p>
            <a:r>
              <a:rPr lang="en-US" sz="800" dirty="0" smtClean="0"/>
              <a:t>Francis </a:t>
            </a:r>
          </a:p>
          <a:p>
            <a:r>
              <a:rPr lang="en-US" sz="800" dirty="0" smtClean="0"/>
              <a:t>Heather </a:t>
            </a:r>
          </a:p>
          <a:p>
            <a:r>
              <a:rPr lang="en-US" sz="800" dirty="0" err="1" smtClean="0"/>
              <a:t>Janey</a:t>
            </a:r>
            <a:r>
              <a:rPr lang="en-US" sz="800" dirty="0" smtClean="0"/>
              <a:t> </a:t>
            </a:r>
          </a:p>
          <a:p>
            <a:r>
              <a:rPr lang="en-US" sz="800" dirty="0" err="1" smtClean="0"/>
              <a:t>Jojo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Kat </a:t>
            </a:r>
          </a:p>
          <a:p>
            <a:r>
              <a:rPr lang="en-US" sz="800" dirty="0" smtClean="0"/>
              <a:t>Katharine </a:t>
            </a:r>
          </a:p>
          <a:p>
            <a:r>
              <a:rPr lang="en-US" sz="800" dirty="0" smtClean="0"/>
              <a:t>Linda 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6400" y="3810000"/>
            <a:ext cx="762000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Surnames</a:t>
            </a:r>
          </a:p>
          <a:p>
            <a:r>
              <a:rPr lang="en-US" sz="800" dirty="0" smtClean="0"/>
              <a:t>Adams</a:t>
            </a:r>
          </a:p>
          <a:p>
            <a:r>
              <a:rPr lang="en-US" sz="800" dirty="0" smtClean="0"/>
              <a:t>Allen</a:t>
            </a:r>
          </a:p>
          <a:p>
            <a:r>
              <a:rPr lang="en-US" sz="800" dirty="0" smtClean="0"/>
              <a:t>Anderson</a:t>
            </a:r>
          </a:p>
          <a:p>
            <a:r>
              <a:rPr lang="en-US" sz="800" dirty="0" smtClean="0"/>
              <a:t>Baker</a:t>
            </a:r>
          </a:p>
          <a:p>
            <a:r>
              <a:rPr lang="en-US" sz="800" dirty="0" smtClean="0"/>
              <a:t>Brown</a:t>
            </a:r>
          </a:p>
          <a:p>
            <a:r>
              <a:rPr lang="en-US" sz="800" dirty="0" smtClean="0"/>
              <a:t>Campbell</a:t>
            </a:r>
          </a:p>
          <a:p>
            <a:r>
              <a:rPr lang="en-US" sz="800" dirty="0" smtClean="0"/>
              <a:t>Clark</a:t>
            </a:r>
          </a:p>
          <a:p>
            <a:r>
              <a:rPr lang="en-US" sz="800" dirty="0" smtClean="0"/>
              <a:t>Davis</a:t>
            </a:r>
          </a:p>
          <a:p>
            <a:r>
              <a:rPr lang="en-US" sz="800" dirty="0" err="1" smtClean="0"/>
              <a:t>García</a:t>
            </a:r>
            <a:endParaRPr lang="en-US" sz="800" dirty="0" smtClean="0"/>
          </a:p>
          <a:p>
            <a:r>
              <a:rPr lang="en-US" sz="800" dirty="0" err="1" smtClean="0"/>
              <a:t>González</a:t>
            </a:r>
            <a:endParaRPr lang="en-US" sz="800" dirty="0" smtClean="0"/>
          </a:p>
          <a:p>
            <a:r>
              <a:rPr lang="en-US" sz="800" dirty="0" smtClean="0"/>
              <a:t>Green</a:t>
            </a:r>
          </a:p>
          <a:p>
            <a:r>
              <a:rPr lang="en-US" sz="800" dirty="0" smtClean="0"/>
              <a:t>Hall</a:t>
            </a:r>
          </a:p>
          <a:p>
            <a:r>
              <a:rPr lang="en-US" sz="800" dirty="0" smtClean="0"/>
              <a:t>Harris</a:t>
            </a:r>
          </a:p>
          <a:p>
            <a:r>
              <a:rPr lang="en-US" sz="800" dirty="0" err="1" smtClean="0"/>
              <a:t>Hernández</a:t>
            </a:r>
            <a:endParaRPr lang="en-US" sz="800" dirty="0" smtClean="0"/>
          </a:p>
          <a:p>
            <a:r>
              <a:rPr lang="en-US" sz="800" dirty="0" smtClean="0"/>
              <a:t>Hill</a:t>
            </a:r>
          </a:p>
          <a:p>
            <a:r>
              <a:rPr lang="en-US" sz="800" dirty="0" smtClean="0"/>
              <a:t>Jackson</a:t>
            </a:r>
          </a:p>
          <a:p>
            <a:r>
              <a:rPr lang="en-US" sz="800" dirty="0" smtClean="0"/>
              <a:t>Johnson</a:t>
            </a:r>
          </a:p>
          <a:p>
            <a:r>
              <a:rPr lang="en-US" sz="800" dirty="0" smtClean="0"/>
              <a:t>Jones</a:t>
            </a:r>
          </a:p>
          <a:p>
            <a:r>
              <a:rPr lang="en-US" sz="800" dirty="0" smtClean="0"/>
              <a:t>King</a:t>
            </a:r>
          </a:p>
          <a:p>
            <a:r>
              <a:rPr lang="en-US" sz="800" dirty="0" smtClean="0"/>
              <a:t>Lee</a:t>
            </a:r>
          </a:p>
          <a:p>
            <a:r>
              <a:rPr lang="en-US" sz="800" dirty="0" smtClean="0"/>
              <a:t>Lewis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24600" y="3810000"/>
            <a:ext cx="762000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Months</a:t>
            </a:r>
          </a:p>
          <a:p>
            <a:r>
              <a:rPr lang="en-US" sz="800" dirty="0" smtClean="0"/>
              <a:t>Jan.</a:t>
            </a:r>
          </a:p>
          <a:p>
            <a:r>
              <a:rPr lang="en-US" sz="800" dirty="0" smtClean="0"/>
              <a:t>January</a:t>
            </a:r>
          </a:p>
          <a:p>
            <a:r>
              <a:rPr lang="en-US" sz="800" dirty="0" smtClean="0"/>
              <a:t>Feb.</a:t>
            </a:r>
          </a:p>
          <a:p>
            <a:r>
              <a:rPr lang="en-US" sz="800" dirty="0" smtClean="0"/>
              <a:t>February</a:t>
            </a:r>
          </a:p>
          <a:p>
            <a:r>
              <a:rPr lang="en-US" sz="800" dirty="0" smtClean="0"/>
              <a:t>Mar.</a:t>
            </a:r>
          </a:p>
          <a:p>
            <a:r>
              <a:rPr lang="en-US" sz="800" dirty="0" smtClean="0"/>
              <a:t>March</a:t>
            </a:r>
          </a:p>
          <a:p>
            <a:r>
              <a:rPr lang="en-US" sz="800" dirty="0" smtClean="0"/>
              <a:t>Apr.</a:t>
            </a:r>
          </a:p>
          <a:p>
            <a:r>
              <a:rPr lang="en-US" sz="800" dirty="0" smtClean="0"/>
              <a:t>April</a:t>
            </a:r>
          </a:p>
          <a:p>
            <a:r>
              <a:rPr lang="en-US" sz="800" dirty="0" smtClean="0"/>
              <a:t>May</a:t>
            </a:r>
          </a:p>
          <a:p>
            <a:r>
              <a:rPr lang="en-US" sz="800" dirty="0" smtClean="0"/>
              <a:t>Jun.</a:t>
            </a:r>
          </a:p>
          <a:p>
            <a:r>
              <a:rPr lang="en-US" sz="800" dirty="0" smtClean="0"/>
              <a:t>June</a:t>
            </a:r>
          </a:p>
          <a:p>
            <a:r>
              <a:rPr lang="en-US" sz="800" dirty="0" smtClean="0"/>
              <a:t>Jul.</a:t>
            </a:r>
          </a:p>
          <a:p>
            <a:r>
              <a:rPr lang="en-US" sz="800" dirty="0" smtClean="0"/>
              <a:t>July</a:t>
            </a:r>
          </a:p>
          <a:p>
            <a:r>
              <a:rPr lang="en-US" sz="800" dirty="0" smtClean="0"/>
              <a:t>Aug.</a:t>
            </a:r>
          </a:p>
          <a:p>
            <a:r>
              <a:rPr lang="en-US" sz="800" dirty="0" smtClean="0"/>
              <a:t>August</a:t>
            </a:r>
          </a:p>
          <a:p>
            <a:r>
              <a:rPr lang="en-US" sz="800" dirty="0" smtClean="0"/>
              <a:t>Sep.</a:t>
            </a:r>
          </a:p>
          <a:p>
            <a:r>
              <a:rPr lang="en-US" sz="800" dirty="0" smtClean="0"/>
              <a:t>Sept.</a:t>
            </a:r>
          </a:p>
          <a:p>
            <a:r>
              <a:rPr lang="en-US" sz="800" dirty="0" smtClean="0"/>
              <a:t>September</a:t>
            </a:r>
          </a:p>
          <a:p>
            <a:r>
              <a:rPr lang="en-US" sz="800" dirty="0" smtClean="0"/>
              <a:t>Oct.</a:t>
            </a:r>
          </a:p>
          <a:p>
            <a:r>
              <a:rPr lang="en-US" sz="800" dirty="0" smtClean="0"/>
              <a:t>October</a:t>
            </a:r>
          </a:p>
          <a:p>
            <a:r>
              <a:rPr lang="en-US" sz="800" dirty="0" smtClean="0"/>
              <a:t>Nov.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62800" y="3810000"/>
            <a:ext cx="990600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Predicates</a:t>
            </a:r>
          </a:p>
          <a:p>
            <a:r>
              <a:rPr lang="en-US" sz="800" dirty="0" smtClean="0"/>
              <a:t>b.</a:t>
            </a:r>
          </a:p>
          <a:p>
            <a:r>
              <a:rPr lang="en-US" sz="800" dirty="0" smtClean="0"/>
              <a:t>born</a:t>
            </a:r>
          </a:p>
          <a:p>
            <a:r>
              <a:rPr lang="en-US" sz="800" dirty="0" smtClean="0"/>
              <a:t>born on</a:t>
            </a:r>
          </a:p>
          <a:p>
            <a:r>
              <a:rPr lang="en-US" sz="800" dirty="0" smtClean="0"/>
              <a:t>baptized</a:t>
            </a:r>
          </a:p>
          <a:p>
            <a:r>
              <a:rPr lang="en-US" sz="800" dirty="0" smtClean="0"/>
              <a:t>was baptized</a:t>
            </a:r>
          </a:p>
          <a:p>
            <a:r>
              <a:rPr lang="en-US" sz="800" dirty="0" smtClean="0"/>
              <a:t>was baptized on</a:t>
            </a:r>
          </a:p>
          <a:p>
            <a:r>
              <a:rPr lang="en-US" sz="800" dirty="0" smtClean="0"/>
              <a:t>was baptized in</a:t>
            </a:r>
          </a:p>
          <a:p>
            <a:r>
              <a:rPr lang="en-US" sz="800" dirty="0" smtClean="0"/>
              <a:t>d.</a:t>
            </a:r>
          </a:p>
          <a:p>
            <a:r>
              <a:rPr lang="en-US" sz="800" dirty="0" smtClean="0"/>
              <a:t>died</a:t>
            </a:r>
          </a:p>
          <a:p>
            <a:r>
              <a:rPr lang="en-US" sz="800" dirty="0" smtClean="0"/>
              <a:t>died on</a:t>
            </a:r>
          </a:p>
          <a:p>
            <a:r>
              <a:rPr lang="en-US" sz="800" dirty="0" smtClean="0"/>
              <a:t>m.</a:t>
            </a:r>
          </a:p>
          <a:p>
            <a:r>
              <a:rPr lang="en-US" sz="800" dirty="0" smtClean="0"/>
              <a:t>married</a:t>
            </a:r>
          </a:p>
          <a:p>
            <a:r>
              <a:rPr lang="en-US" sz="800" dirty="0" smtClean="0"/>
              <a:t>was married to</a:t>
            </a:r>
          </a:p>
          <a:p>
            <a:r>
              <a:rPr lang="en-US" sz="800" dirty="0" smtClean="0"/>
              <a:t>was married in</a:t>
            </a:r>
          </a:p>
          <a:p>
            <a:r>
              <a:rPr lang="en-US" sz="800" dirty="0" smtClean="0"/>
              <a:t>p.</a:t>
            </a:r>
          </a:p>
          <a:p>
            <a:r>
              <a:rPr lang="en-US" sz="800" dirty="0" smtClean="0"/>
              <a:t>parish</a:t>
            </a:r>
          </a:p>
          <a:p>
            <a:r>
              <a:rPr lang="en-US" sz="800" dirty="0" smtClean="0"/>
              <a:t>parishioner</a:t>
            </a:r>
          </a:p>
          <a:p>
            <a:r>
              <a:rPr lang="en-US" sz="800" dirty="0" smtClean="0"/>
              <a:t>c.</a:t>
            </a:r>
          </a:p>
          <a:p>
            <a:r>
              <a:rPr lang="en-US" sz="800" dirty="0" smtClean="0"/>
              <a:t>christening</a:t>
            </a:r>
          </a:p>
          <a:p>
            <a:r>
              <a:rPr lang="en-US" sz="800" dirty="0" smtClean="0"/>
              <a:t>was christened at</a:t>
            </a:r>
          </a:p>
          <a:p>
            <a:r>
              <a:rPr lang="en-US" sz="800" dirty="0" smtClean="0"/>
              <a:t>was christened in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4800" y="4724400"/>
            <a:ext cx="1828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Regular Expressions for Dates</a:t>
            </a:r>
          </a:p>
          <a:p>
            <a:r>
              <a:rPr lang="en-US" sz="800" dirty="0" smtClean="0"/>
              <a:t>^(0[1-9]|1[012])[- /.](0[1-9]|[12][0-9]|3[01])[- /.](19|20)\d\d$.</a:t>
            </a:r>
          </a:p>
          <a:p>
            <a:r>
              <a:rPr lang="en-US" sz="800" dirty="0" smtClean="0"/>
              <a:t>^(0[1-9]|[12][0-9]|3[01])[- /.](0[1-9]|1[012])[- /.](19|20)\d\d$   …</a:t>
            </a:r>
            <a:endParaRPr lang="en-US" sz="800" b="1" dirty="0" smtClean="0"/>
          </a:p>
        </p:txBody>
      </p:sp>
      <p:pic>
        <p:nvPicPr>
          <p:cNvPr id="73730" name="Picture 2" descr="C:\My Dropbox\Projects\School\Presentations\2014.09 Dissertation Defense\Images\keyboa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723193"/>
            <a:ext cx="1524000" cy="753807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286000" y="4724400"/>
            <a:ext cx="19812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Regular Expression for Records</a:t>
            </a:r>
          </a:p>
          <a:p>
            <a:r>
              <a:rPr lang="pl-PL" sz="800" dirty="0" smtClean="0"/>
              <a:t>(([\n])([\d]{1})(\.[ \n])(([A-Z]+[a-z]+|[A-Z]+[a-z]+[A-Z]+[a-z]+)|([A-Z]+[a-z]+|[A-Z]+[a-z]+[A-Z]+[a-z]+)([ \n])([A-Z]+[a-z]+|[A-Z]+[a-z]+[A-Z]+[a-z]+)|([A-Z]+[a-z]+|[A-Z]+[a-z]+[A-Z]+[a-z]+)([ \n])([A-Z]+[a-z]+|[A-Z]+[a-z]+[A-Z]+[a-z]+)([ \n])([A-Z]+[a-z]+|[A-Z]+[a-z]+[A-Z]+[a-z]+)|([A-Z]+[a-z]+|[A-Z]+[a-z]+[A-Z]+[a-z]+)([ \n])([A-Z]+[a-z]+|[A-Z]+[a-z]+[A-Z]+[a-z]+)([ \n])([A-Z]+[a-z]+|[A-Z]+[a-z]+[A-Z]+[a-z]+)([ \n])([A-Z]+[a-z]+|[A-Z]+[a-z]+[A-Z]+[a-z]+)|([A-Z]+[a-z]+|[A-Z]+[a-z]+[A-Z]+[a-z</a:t>
            </a:r>
            <a:r>
              <a:rPr lang="en-US" sz="800" dirty="0" smtClean="0"/>
              <a:t>   …</a:t>
            </a:r>
            <a:endParaRPr lang="en-US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 Solution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9828" y="3276601"/>
            <a:ext cx="3972370" cy="3124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 t="47547"/>
          <a:stretch>
            <a:fillRect/>
          </a:stretch>
        </p:blipFill>
        <p:spPr bwMode="auto">
          <a:xfrm>
            <a:off x="4572000" y="3886200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429000" y="4572000"/>
            <a:ext cx="1447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022056" y="4464131"/>
            <a:ext cx="571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6674" y="4464131"/>
            <a:ext cx="39052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5775" y="4464131"/>
            <a:ext cx="38100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1700" y="4464131"/>
            <a:ext cx="4000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78600" y="4464131"/>
            <a:ext cx="2095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23150" y="4464131"/>
            <a:ext cx="4889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88174" y="4464131"/>
            <a:ext cx="20637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My Dropbox\Projects\School\Presentations\2013.03 RT-FHTW 2013\Images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619325"/>
            <a:ext cx="457200" cy="4572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7940674" y="4464131"/>
            <a:ext cx="414054" cy="139953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819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Data Entry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3429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OCR Text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9000" y="5029200"/>
            <a:ext cx="14478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029200" y="4622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6025" y="47467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9200" y="488005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29200" y="5003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29200" y="5130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22850" y="52578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6025" y="53817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62550" y="4603831"/>
            <a:ext cx="469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53025" y="4737181"/>
            <a:ext cx="2984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9850" y="4864181"/>
            <a:ext cx="3016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56200" y="4994356"/>
            <a:ext cx="2698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56200" y="5121356"/>
            <a:ext cx="3143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53025" y="52483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53025" y="5378531"/>
            <a:ext cx="479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00700" y="52483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42026" y="5248356"/>
            <a:ext cx="3238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70551" y="5378531"/>
            <a:ext cx="688974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0050" y="4864181"/>
            <a:ext cx="3778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19775" y="46133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35700" y="4613356"/>
            <a:ext cx="2127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38800" y="47435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34200" y="4607006"/>
            <a:ext cx="4095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73725" y="51245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29275" y="49943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45200" y="4876800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181850" y="4864100"/>
            <a:ext cx="3683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6000" y="51244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86575" y="4864100"/>
            <a:ext cx="2635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448425" y="4867275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7900" y="4743450"/>
            <a:ext cx="215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69175" y="4600575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65900" y="53911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62725" y="52578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81825" y="52578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29000" y="1902023"/>
            <a:ext cx="838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List &amp; Record Discovery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>
            <a:stCxn id="58" idx="3"/>
            <a:endCxn id="62" idx="1"/>
          </p:cNvCxnSpPr>
          <p:nvPr/>
        </p:nvCxnSpPr>
        <p:spPr>
          <a:xfrm>
            <a:off x="4267200" y="220682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648200" y="1902023"/>
            <a:ext cx="838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Field Labeling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67400" y="1902023"/>
            <a:ext cx="91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Text to Ontology Mapping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stCxn id="62" idx="3"/>
            <a:endCxn id="63" idx="1"/>
          </p:cNvCxnSpPr>
          <p:nvPr/>
        </p:nvCxnSpPr>
        <p:spPr>
          <a:xfrm>
            <a:off x="5486400" y="220682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135754" y="4614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>
                <a:solidFill>
                  <a:srgbClr val="FF0000"/>
                </a:solidFill>
              </a:rPr>
              <a:t>“click”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352800" y="1371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ListReader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209800" y="1902023"/>
            <a:ext cx="838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OCR Text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4" name="Straight Arrow Connector 83"/>
          <p:cNvCxnSpPr>
            <a:stCxn id="83" idx="3"/>
            <a:endCxn id="58" idx="1"/>
          </p:cNvCxnSpPr>
          <p:nvPr/>
        </p:nvCxnSpPr>
        <p:spPr>
          <a:xfrm>
            <a:off x="3048000" y="220682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990600" y="1902023"/>
            <a:ext cx="838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Scan Book Images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8" name="Straight Arrow Connector 87"/>
          <p:cNvCxnSpPr>
            <a:stCxn id="87" idx="3"/>
            <a:endCxn id="83" idx="1"/>
          </p:cNvCxnSpPr>
          <p:nvPr/>
        </p:nvCxnSpPr>
        <p:spPr>
          <a:xfrm>
            <a:off x="1828800" y="220682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7162800" y="1902023"/>
            <a:ext cx="91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Database Querying &amp; Reasoning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4" name="Straight Arrow Connector 93"/>
          <p:cNvCxnSpPr>
            <a:stCxn id="63" idx="3"/>
            <a:endCxn id="93" idx="1"/>
          </p:cNvCxnSpPr>
          <p:nvPr/>
        </p:nvCxnSpPr>
        <p:spPr>
          <a:xfrm>
            <a:off x="6781800" y="2206823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ight Brace 96"/>
          <p:cNvSpPr/>
          <p:nvPr/>
        </p:nvSpPr>
        <p:spPr>
          <a:xfrm rot="16200000">
            <a:off x="4992566" y="-71802"/>
            <a:ext cx="225668" cy="3657600"/>
          </a:xfrm>
          <a:prstGeom prst="rightBrace">
            <a:avLst>
              <a:gd name="adj1" fmla="val 38690"/>
              <a:gd name="adj2" fmla="val 4992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Another High-level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View of ListReader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1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733800" cy="2734251"/>
          </a:xfrm>
          <a:prstGeom prst="rect">
            <a:avLst/>
          </a:prstGeom>
          <a:noFill/>
        </p:spPr>
      </p:pic>
      <p:pic>
        <p:nvPicPr>
          <p:cNvPr id="2051" name="Picture 3" descr="C:\My Dropbox\Projects\School\Writing\ListReaderPrototype\1_ICDAR_2013\Images\SamuelList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4219575" cy="21907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114800" y="2743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8574" y="2122944"/>
            <a:ext cx="4326826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1555. Elias Mather, b. 1750, d. 1788, son of Deborah Ely and Rich-</a:t>
            </a:r>
          </a:p>
          <a:p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ard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Mather; m. 1771, Lucinda Lee, who was b. 1752,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dau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. of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Abner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Lee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and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EHzabeth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Lee. Their children :—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Andrew, b. 1772.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2. Clarissa, b. 1774.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3. Elias, b. 1776.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4. William Lee, b. 1779, d. 1802.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5. Sylvester, b. 1782.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6. Nathaniel Griswold, b. 1784, d. 1785.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7. Charles, b. 1787.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1556. Deborah Mather, b. 1752, d. 1826,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dau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. of Deborah Ely and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Richard Mather; m. 1771, Ezra Lee, who was b. 1749 and d. 1821, son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of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Abner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Lee and Elizabeth Lee. Their children :—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1. Samuel Holden Parsons, b. 1772, d. 1870, m. Elizabeth Sullivan.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2. Elizabeth, b. 1774, d. 1851, m. 1801 Edward Hill.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3. Lucia, b. 1777, d. 1778.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4. Lucia Mather, b. 1779, d. 1870, m. John Marvin.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5.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PoUy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 , b. 1782.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6.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Phebe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b. 1783, d. 1805.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7. William Richard Henry, b. 1787, d. 1796.</a:t>
            </a:r>
          </a:p>
          <a:p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8. Margaret </a:t>
            </a:r>
            <a:r>
              <a:rPr lang="en-US" sz="800" dirty="0" err="1" smtClean="0">
                <a:latin typeface="Courier New" pitchFamily="49" charset="0"/>
                <a:cs typeface="Courier New" pitchFamily="49" charset="0"/>
              </a:rPr>
              <a:t>Stoutenburgh</a:t>
            </a:r>
            <a:r>
              <a:rPr lang="en-US" sz="800" dirty="0" smtClean="0">
                <a:latin typeface="Courier New" pitchFamily="49" charset="0"/>
                <a:cs typeface="Courier New" pitchFamily="49" charset="0"/>
              </a:rPr>
              <a:t>, b. 1794.</a:t>
            </a:r>
            <a:endParaRPr lang="en-US" sz="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038600" y="47244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Data Mapping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 (Packer and Embley, 2014b, 2014a, 2013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 Mapping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0" y="1676400"/>
            <a:ext cx="2667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C:\My Dropbox\Projects\School\Presentations\2014.09 Dissertation Defense\Images\ChildOntologyWithDayMoY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52224"/>
            <a:ext cx="2895600" cy="2048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2901" y="1600200"/>
          <a:ext cx="8458199" cy="2499360"/>
        </p:xfrm>
        <a:graphic>
          <a:graphicData uri="http://schemas.openxmlformats.org/drawingml/2006/table">
            <a:tbl>
              <a:tblPr/>
              <a:tblGrid>
                <a:gridCol w="1943099"/>
                <a:gridCol w="3657600"/>
                <a:gridCol w="28575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Structural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Distinction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Predicates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Labels</a:t>
                      </a:r>
                      <a:endParaRPr lang="en-US" sz="1200" b="0" i="0" u="none" strike="noStrike" baseline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1.  Lexical vs. non-lexical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p1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  vs.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GivenName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(“</a:t>
                      </a: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Elizabeth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Person.GivenName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[1]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  Elizabeth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2.  N-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ary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relationships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SpouseName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MarriageDate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p1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Edward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”, “</a:t>
                      </a: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1801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Person.(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MarriageDate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SpouseName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Edward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 M degrees of separation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DeathDate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p1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dd1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DeathDate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-Year(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dd1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1851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Person.DeathDate.Year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1851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4.  Functionality and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optionality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GivenName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()  vs.  Person-Surname()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Person.GivenName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[1]    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Person.Surname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Elizabeth                            Hill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  Generalization-specialization class hierarchies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 vs. Child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Child.ChildNr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4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6.  Non-tree ontology structure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BirthDate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p1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bd1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),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BirthDate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-Year(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bd1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1774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”)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Person-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DeathDate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p1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+mn-lt"/>
                        </a:rPr>
                        <a:t>dd1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),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DeathDate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Year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dd1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“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1851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”)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Person.BirthDate.Year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Person.DeathDate.Year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1774                             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1851</a:t>
                      </a:r>
                      <a:endParaRPr lang="en-US" sz="1200" b="0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5209401"/>
            <a:ext cx="50193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2. Elizabeth, b. 1774, d. 1851, m. 1801 Edward Hill.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Other Domains and Applications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Printed receipts</a:t>
            </a:r>
          </a:p>
          <a:p>
            <a:pPr lvl="1"/>
            <a:r>
              <a:rPr lang="en-US" dirty="0" smtClean="0"/>
              <a:t>Marketing app. (Itemize.com)</a:t>
            </a:r>
          </a:p>
          <a:p>
            <a:pPr lvl="1"/>
            <a:r>
              <a:rPr lang="en-US" dirty="0" smtClean="0"/>
              <a:t>Personal finance app.  (Itemize.com)</a:t>
            </a:r>
          </a:p>
          <a:p>
            <a:pPr lvl="1"/>
            <a:r>
              <a:rPr lang="en-US" dirty="0" smtClean="0"/>
              <a:t>Travel reimbursement app.</a:t>
            </a:r>
          </a:p>
          <a:p>
            <a:pPr lvl="1"/>
            <a:r>
              <a:rPr lang="en-US" dirty="0" smtClean="0"/>
              <a:t>Nutrition app.  (Noshly.com)</a:t>
            </a:r>
          </a:p>
          <a:p>
            <a:r>
              <a:rPr lang="en-US" dirty="0" smtClean="0"/>
              <a:t>Digitize library catalog</a:t>
            </a:r>
          </a:p>
          <a:p>
            <a:r>
              <a:rPr lang="en-US" dirty="0" smtClean="0"/>
              <a:t>Citation metrics</a:t>
            </a:r>
          </a:p>
          <a:p>
            <a:r>
              <a:rPr lang="en-US" dirty="0" smtClean="0"/>
              <a:t>Museum Specimen Labels</a:t>
            </a:r>
          </a:p>
        </p:txBody>
      </p:sp>
      <p:pic>
        <p:nvPicPr>
          <p:cNvPr id="9" name="Picture 2" descr="C:\My Dropbox\Projects\School\Presentations\2012.12 Dissertation Proposal\Pictures\Motivation\Receip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717" y="1600200"/>
            <a:ext cx="3362559" cy="3124200"/>
          </a:xfrm>
          <a:prstGeom prst="rect">
            <a:avLst/>
          </a:prstGeom>
          <a:noFill/>
          <a:effectLst>
            <a:outerShdw blurRad="254000" dist="50800" dir="5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Unsupervised List Detection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(Packer and Embley, </a:t>
            </a:r>
            <a:r>
              <a:rPr lang="sv-SE" sz="3200" dirty="0" smtClean="0"/>
              <a:t>2012)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Literal Pattern Area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4818" name="Picture 2" descr="C:\My Dropbox\Projects\School\Presentations\2012.02 RT-FHTW 2012\Images\District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8000" contrast="57000"/>
          </a:blip>
          <a:srcRect/>
          <a:stretch>
            <a:fillRect/>
          </a:stretch>
        </p:blipFill>
        <p:spPr bwMode="auto">
          <a:xfrm>
            <a:off x="782637" y="1371600"/>
            <a:ext cx="6608763" cy="492710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531985" y="2146041"/>
            <a:ext cx="773065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Score = </a:t>
            </a:r>
          </a:p>
          <a:p>
            <a:r>
              <a:rPr lang="en-US" sz="2400" dirty="0" smtClean="0"/>
              <a:t>3 x 7 = 21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2305049" y="2146040"/>
            <a:ext cx="326231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31281" y="2150009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526382" y="2604036"/>
            <a:ext cx="814388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40768" y="2604035"/>
            <a:ext cx="319088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57475" y="2608004"/>
            <a:ext cx="76199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1618" y="3065997"/>
            <a:ext cx="776287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95524" y="3065996"/>
            <a:ext cx="308721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607468" y="3069965"/>
            <a:ext cx="75359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543050" y="3523197"/>
            <a:ext cx="797719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338387" y="3523196"/>
            <a:ext cx="311101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655093" y="3527165"/>
            <a:ext cx="72977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17697" y="4437597"/>
            <a:ext cx="799259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314575" y="4437596"/>
            <a:ext cx="311944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24136" y="4441565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543050" y="5351997"/>
            <a:ext cx="785813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28862" y="5351996"/>
            <a:ext cx="313483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642346" y="5355965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543050" y="6037797"/>
            <a:ext cx="785813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26480" y="6037796"/>
            <a:ext cx="315865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642346" y="6041765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Pattern Area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4818" name="Picture 2" descr="C:\My Dropbox\Projects\School\Presentations\2012.02 RT-FHTW 2012\Images\District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8000" contrast="57000"/>
          </a:blip>
          <a:srcRect/>
          <a:stretch>
            <a:fillRect/>
          </a:stretch>
        </p:blipFill>
        <p:spPr bwMode="auto">
          <a:xfrm>
            <a:off x="782637" y="1371600"/>
            <a:ext cx="6608763" cy="4927106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2752725" y="2124074"/>
            <a:ext cx="406400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90825" y="2606349"/>
            <a:ext cx="412750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727325" y="3065105"/>
            <a:ext cx="365125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81300" y="3522305"/>
            <a:ext cx="400050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30500" y="4425819"/>
            <a:ext cx="374650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49550" y="5330888"/>
            <a:ext cx="361950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52725" y="6030684"/>
            <a:ext cx="377825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1400" y="3429000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Score = </a:t>
            </a:r>
          </a:p>
          <a:p>
            <a:r>
              <a:rPr lang="en-US" sz="2400" dirty="0" smtClean="0"/>
              <a:t>6 x 7 = 42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1531985" y="2146041"/>
            <a:ext cx="773065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305049" y="2146040"/>
            <a:ext cx="326231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631281" y="2150009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526382" y="2604036"/>
            <a:ext cx="814388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340768" y="2604035"/>
            <a:ext cx="319088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657475" y="2608004"/>
            <a:ext cx="76199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21618" y="3065997"/>
            <a:ext cx="776287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95524" y="3065996"/>
            <a:ext cx="308721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07468" y="3069965"/>
            <a:ext cx="75359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543050" y="3523197"/>
            <a:ext cx="797719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38387" y="3523196"/>
            <a:ext cx="311101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655093" y="3527165"/>
            <a:ext cx="72977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517697" y="4437597"/>
            <a:ext cx="799259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14575" y="4437596"/>
            <a:ext cx="311944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624136" y="4441565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543050" y="5351997"/>
            <a:ext cx="785813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28862" y="5351996"/>
            <a:ext cx="313483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642346" y="5355965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543050" y="6037797"/>
            <a:ext cx="785813" cy="20663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326480" y="6037796"/>
            <a:ext cx="315865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642346" y="6041765"/>
            <a:ext cx="78582" cy="20663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157538" y="2119312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3226593" y="2124075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202782" y="2605087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271837" y="2609850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093244" y="3067050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62299" y="3071813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183733" y="3519487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252788" y="3524250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107533" y="4426743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176588" y="4431506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119440" y="5329237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188495" y="5334000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133728" y="6029324"/>
            <a:ext cx="61912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202783" y="6034087"/>
            <a:ext cx="226219" cy="2286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60000"/>
                <a:lumOff val="4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Matching Word Categories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3962400" cy="43735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The word itself, case sensitive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Dictionaries (&amp; sizes):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Given name ……………….. 8,400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Surname ………………… 142,000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Title ………………………………… 13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Australian city ………………. 200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Australian state ………………… 8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Religion ………………………….. 15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Regular expressions: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Numeral ………………… [0-9]{1,4}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Initial + dot ……………. [A-Z] \.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Initial …………………….. [A-Z]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Capitalized word ....... [A-Z][a-z]*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My Dropbox\Projects\School\Presentations\2012.02 RT-FHTW 2012\Images\ManyLabel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2426543"/>
            <a:ext cx="8507407" cy="35949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Label Selector 1: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Naïve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Bayes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 Classifier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68709" y="2960136"/>
            <a:ext cx="919066" cy="16950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solidFill>
              <a:schemeClr val="accent6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71819" y="3485761"/>
            <a:ext cx="919066" cy="16950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solidFill>
              <a:schemeClr val="accent6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63849" y="5118573"/>
            <a:ext cx="919066" cy="16950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solidFill>
              <a:schemeClr val="accent6">
                <a:lumMod val="60000"/>
                <a:lumOff val="4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68581" y="3141629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71692" y="3685915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952625" y="5304064"/>
            <a:ext cx="6904653" cy="163286"/>
          </a:xfrm>
          <a:prstGeom prst="round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>
            <a:solidFill>
              <a:schemeClr val="tx2">
                <a:lumMod val="60000"/>
                <a:lumOff val="4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669941" y="5302984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6687" y="1752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OCR Text				     Noisy Word Categories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5155387" y="-1104900"/>
            <a:ext cx="228600" cy="6553200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735787" y="1638301"/>
            <a:ext cx="228599" cy="1066800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My Dropbox\Projects\School\Presentations\2012.02 RT-FHTW 2012\Images\ManyLabel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2327" y="2436133"/>
            <a:ext cx="8517347" cy="3557357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952625" y="5304064"/>
            <a:ext cx="6904653" cy="163286"/>
          </a:xfrm>
          <a:prstGeom prst="round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  <a:ln>
            <a:solidFill>
              <a:schemeClr val="tx2">
                <a:lumMod val="60000"/>
                <a:lumOff val="40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69941" y="5293459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6687" y="175259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OCR Text				     Noisy Word Categories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 rot="16200000">
            <a:off x="5155387" y="-1104901"/>
            <a:ext cx="228600" cy="6553200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 rot="16200000">
            <a:off x="735787" y="1638300"/>
            <a:ext cx="228599" cy="1066800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Label Selector 2: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Standard Deviation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63628" y="3682802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60517" y="3148041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57600" y="4219315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4482319" y="3781425"/>
            <a:ext cx="548640" cy="533400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4480767" y="3219449"/>
            <a:ext cx="548640" cy="566739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4480767" y="4314824"/>
            <a:ext cx="548640" cy="847725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667385" y="5114925"/>
            <a:ext cx="704590" cy="162185"/>
          </a:xfrm>
          <a:prstGeom prst="roundRect">
            <a:avLst/>
          </a:prstGeom>
          <a:solidFill>
            <a:schemeClr val="tx2">
              <a:lumMod val="60000"/>
              <a:lumOff val="40000"/>
              <a:alpha val="35000"/>
            </a:schemeClr>
          </a:solidFill>
          <a:ln>
            <a:solidFill>
              <a:schemeClr val="tx2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>
            <a:off x="4476750" y="5162549"/>
            <a:ext cx="548640" cy="257175"/>
          </a:xfrm>
          <a:prstGeom prst="rightBrace">
            <a:avLst/>
          </a:prstGeom>
          <a:ln w="28575">
            <a:solidFill>
              <a:schemeClr val="accent1">
                <a:shade val="95000"/>
                <a:satMod val="105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26 Pages for Dev / Parameter Setting,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F-measure on 16 Separate Test Pages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1600200"/>
          <a:ext cx="701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Local Regex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 (Packer and Embley, 2013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00" y="533400"/>
            <a:ext cx="4002080" cy="5638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4352636" y="37338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7200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83823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First row, left to right: C. Paulson, G. Whaley, E </a:t>
            </a:r>
            <a:r>
              <a:rPr lang="en-US" sz="1200" dirty="0" err="1" smtClean="0"/>
              <a:t>Eastlund</a:t>
            </a:r>
            <a:r>
              <a:rPr lang="en-US" sz="1200" dirty="0" smtClean="0"/>
              <a:t>, B. </a:t>
            </a:r>
            <a:r>
              <a:rPr lang="en-US" sz="1200" dirty="0" err="1" smtClean="0"/>
              <a:t>Krohg</a:t>
            </a:r>
            <a:r>
              <a:rPr lang="en-US" sz="1200" dirty="0" smtClean="0"/>
              <a:t>, D.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R.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, 0.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A. </a:t>
            </a:r>
            <a:r>
              <a:rPr lang="en-US" sz="1200" dirty="0" err="1" smtClean="0"/>
              <a:t>Vig</a:t>
            </a:r>
            <a:r>
              <a:rPr lang="en-US" sz="1200" dirty="0" smtClean="0"/>
              <a:t>, newline H.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, D Wynne newline Second row- Mr. See </a:t>
            </a:r>
            <a:r>
              <a:rPr lang="en-US" sz="1200" dirty="0" err="1" smtClean="0"/>
              <a:t>bach</a:t>
            </a:r>
            <a:r>
              <a:rPr lang="en-US" sz="1200" dirty="0" smtClean="0"/>
              <a:t>, D. </a:t>
            </a:r>
            <a:r>
              <a:rPr lang="en-US" sz="1200" dirty="0" err="1" smtClean="0"/>
              <a:t>Colligan</a:t>
            </a:r>
            <a:r>
              <a:rPr lang="en-US" sz="1200" dirty="0" smtClean="0"/>
              <a:t>, J.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, F Knudson, A. Hagen, R. </a:t>
            </a:r>
            <a:r>
              <a:rPr lang="en-US" sz="1200" dirty="0" err="1" smtClean="0"/>
              <a:t>Myhrum</a:t>
            </a:r>
            <a:r>
              <a:rPr lang="en-US" sz="1200" dirty="0" smtClean="0"/>
              <a:t>, R.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J. </a:t>
            </a:r>
            <a:r>
              <a:rPr lang="en-US" sz="1200" dirty="0" err="1" smtClean="0"/>
              <a:t>Mittun</a:t>
            </a:r>
            <a:r>
              <a:rPr lang="en-US" sz="1200" dirty="0" smtClean="0"/>
              <a:t>, newline Mr. </a:t>
            </a:r>
            <a:r>
              <a:rPr lang="en-US" sz="1200" dirty="0" err="1" smtClean="0"/>
              <a:t>Bohnsack</a:t>
            </a:r>
            <a:r>
              <a:rPr lang="en-US" sz="1200" dirty="0" smtClean="0"/>
              <a:t>. newline Third row: G. </a:t>
            </a:r>
            <a:r>
              <a:rPr lang="en-US" sz="1200" dirty="0" err="1" smtClean="0"/>
              <a:t>Carlm</a:t>
            </a:r>
            <a:r>
              <a:rPr lang="en-US" sz="1200" dirty="0" smtClean="0"/>
              <a:t>, R. </a:t>
            </a:r>
            <a:r>
              <a:rPr lang="en-US" sz="1200" dirty="0" err="1" smtClean="0"/>
              <a:t>Reterson</a:t>
            </a:r>
            <a:r>
              <a:rPr lang="en-US" sz="1200" dirty="0" smtClean="0"/>
              <a:t>, K Larson, J </a:t>
            </a:r>
            <a:r>
              <a:rPr lang="en-US" sz="1200" dirty="0" err="1" smtClean="0"/>
              <a:t>Skatvold</a:t>
            </a:r>
            <a:r>
              <a:rPr lang="en-US" sz="1200" dirty="0" smtClean="0"/>
              <a:t>, A.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, R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, </a:t>
            </a:r>
            <a:r>
              <a:rPr lang="en-US" sz="1200" dirty="0" err="1" smtClean="0"/>
              <a:t>L.Johnson</a:t>
            </a:r>
            <a:r>
              <a:rPr lang="en-US" sz="1200" dirty="0" smtClean="0"/>
              <a:t>, L. </a:t>
            </a:r>
            <a:r>
              <a:rPr lang="en-US" sz="1200" dirty="0" err="1" smtClean="0"/>
              <a:t>Nystrom</a:t>
            </a:r>
            <a:r>
              <a:rPr lang="en-US" sz="1200" dirty="0" smtClean="0"/>
              <a:t>.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Fourth row: R. </a:t>
            </a:r>
            <a:r>
              <a:rPr lang="en-US" sz="1200" dirty="0" err="1" smtClean="0"/>
              <a:t>Kvare</a:t>
            </a:r>
            <a:r>
              <a:rPr lang="en-US" sz="1200" dirty="0" smtClean="0"/>
              <a:t>, H. Haugen, R. </a:t>
            </a:r>
            <a:r>
              <a:rPr lang="en-US" sz="1200" dirty="0" err="1" smtClean="0"/>
              <a:t>Lubken</a:t>
            </a:r>
            <a:r>
              <a:rPr lang="en-US" sz="1200" dirty="0" smtClean="0"/>
              <a:t>, R Larson, A. Carlson, A.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W Ram </a:t>
            </a:r>
            <a:r>
              <a:rPr lang="en-US" sz="1200" dirty="0" err="1" smtClean="0"/>
              <a:t>bo</a:t>
            </a:r>
            <a:r>
              <a:rPr lang="en-US" sz="1200" dirty="0" smtClean="0"/>
              <a:t> I, V Hanson, K. </a:t>
            </a:r>
            <a:r>
              <a:rPr lang="en-US" sz="1200" dirty="0" err="1" smtClean="0"/>
              <a:t>Ny</a:t>
            </a:r>
            <a:r>
              <a:rPr lang="en-US" sz="1200" dirty="0" smtClean="0"/>
              <a:t>-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</a:t>
            </a:r>
            <a:r>
              <a:rPr lang="en-US" sz="1200" dirty="0" err="1" smtClean="0"/>
              <a:t>QootLaM</a:t>
            </a:r>
            <a:r>
              <a:rPr lang="en-US" sz="1200" dirty="0" smtClean="0"/>
              <a:t> "</a:t>
            </a:r>
            <a:r>
              <a:rPr lang="en-US" sz="1200" dirty="0" err="1" smtClean="0"/>
              <a:t>leam</a:t>
            </a:r>
            <a:r>
              <a:rPr lang="en-US" sz="1200" dirty="0" smtClean="0"/>
              <a:t> newline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67200" y="37338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2743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Hand Labeling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83823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First row, left to right: C. Paulson, G. Whaley, E </a:t>
            </a:r>
            <a:r>
              <a:rPr lang="en-US" sz="1200" dirty="0" err="1" smtClean="0"/>
              <a:t>Eastlund</a:t>
            </a:r>
            <a:r>
              <a:rPr lang="en-US" sz="1200" dirty="0" smtClean="0"/>
              <a:t>, B. </a:t>
            </a:r>
            <a:r>
              <a:rPr lang="en-US" sz="1200" dirty="0" err="1" smtClean="0"/>
              <a:t>Krohg</a:t>
            </a:r>
            <a:r>
              <a:rPr lang="en-US" sz="1200" dirty="0" smtClean="0"/>
              <a:t>, D.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R.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, 0.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A. </a:t>
            </a:r>
            <a:r>
              <a:rPr lang="en-US" sz="1200" dirty="0" err="1" smtClean="0"/>
              <a:t>Vig</a:t>
            </a:r>
            <a:r>
              <a:rPr lang="en-US" sz="1200" dirty="0" smtClean="0"/>
              <a:t>, newline H.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, D Wynne newline Second row- Mr. See </a:t>
            </a:r>
            <a:r>
              <a:rPr lang="en-US" sz="1200" dirty="0" err="1" smtClean="0"/>
              <a:t>bach</a:t>
            </a:r>
            <a:r>
              <a:rPr lang="en-US" sz="1200" dirty="0" smtClean="0"/>
              <a:t>, D. </a:t>
            </a:r>
            <a:r>
              <a:rPr lang="en-US" sz="1200" dirty="0" err="1" smtClean="0"/>
              <a:t>Colligan</a:t>
            </a:r>
            <a:r>
              <a:rPr lang="en-US" sz="1200" dirty="0" smtClean="0"/>
              <a:t>, J.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, F Knudson, A. Hagen, R. </a:t>
            </a:r>
            <a:r>
              <a:rPr lang="en-US" sz="1200" dirty="0" err="1" smtClean="0"/>
              <a:t>Myhrum</a:t>
            </a:r>
            <a:r>
              <a:rPr lang="en-US" sz="1200" dirty="0" smtClean="0"/>
              <a:t>, R.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J. </a:t>
            </a:r>
            <a:r>
              <a:rPr lang="en-US" sz="1200" dirty="0" err="1" smtClean="0"/>
              <a:t>Mittun</a:t>
            </a:r>
            <a:r>
              <a:rPr lang="en-US" sz="1200" dirty="0" smtClean="0"/>
              <a:t>, newline Mr. </a:t>
            </a:r>
            <a:r>
              <a:rPr lang="en-US" sz="1200" dirty="0" err="1" smtClean="0"/>
              <a:t>Bohnsack</a:t>
            </a:r>
            <a:r>
              <a:rPr lang="en-US" sz="1200" dirty="0" smtClean="0"/>
              <a:t>. newline Third row: G. </a:t>
            </a:r>
            <a:r>
              <a:rPr lang="en-US" sz="1200" dirty="0" err="1" smtClean="0"/>
              <a:t>Carlm</a:t>
            </a:r>
            <a:r>
              <a:rPr lang="en-US" sz="1200" dirty="0" smtClean="0"/>
              <a:t>, R. </a:t>
            </a:r>
            <a:r>
              <a:rPr lang="en-US" sz="1200" dirty="0" err="1" smtClean="0"/>
              <a:t>Reterson</a:t>
            </a:r>
            <a:r>
              <a:rPr lang="en-US" sz="1200" dirty="0" smtClean="0"/>
              <a:t>, K Larson, J </a:t>
            </a:r>
            <a:r>
              <a:rPr lang="en-US" sz="1200" dirty="0" err="1" smtClean="0"/>
              <a:t>Skatvold</a:t>
            </a:r>
            <a:r>
              <a:rPr lang="en-US" sz="1200" dirty="0" smtClean="0"/>
              <a:t>, A.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, R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, </a:t>
            </a:r>
            <a:r>
              <a:rPr lang="en-US" sz="1200" dirty="0" err="1" smtClean="0"/>
              <a:t>L.Johnson</a:t>
            </a:r>
            <a:r>
              <a:rPr lang="en-US" sz="1200" dirty="0" smtClean="0"/>
              <a:t>, L. </a:t>
            </a:r>
            <a:r>
              <a:rPr lang="en-US" sz="1200" dirty="0" err="1" smtClean="0"/>
              <a:t>Nystrom</a:t>
            </a:r>
            <a:r>
              <a:rPr lang="en-US" sz="1200" dirty="0" smtClean="0"/>
              <a:t>.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Fourth row: R. </a:t>
            </a:r>
            <a:r>
              <a:rPr lang="en-US" sz="1200" dirty="0" err="1" smtClean="0"/>
              <a:t>Kvare</a:t>
            </a:r>
            <a:r>
              <a:rPr lang="en-US" sz="1200" dirty="0" smtClean="0"/>
              <a:t>, H. Haugen, R. </a:t>
            </a:r>
            <a:r>
              <a:rPr lang="en-US" sz="1200" dirty="0" err="1" smtClean="0"/>
              <a:t>Lubken</a:t>
            </a:r>
            <a:r>
              <a:rPr lang="en-US" sz="1200" dirty="0" smtClean="0"/>
              <a:t>, R Larson, A. Carlson, A.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W Ram </a:t>
            </a:r>
            <a:r>
              <a:rPr lang="en-US" sz="1200" dirty="0" err="1" smtClean="0"/>
              <a:t>bo</a:t>
            </a:r>
            <a:r>
              <a:rPr lang="en-US" sz="1200" dirty="0" smtClean="0"/>
              <a:t> I, V Hanson, K. </a:t>
            </a:r>
            <a:r>
              <a:rPr lang="en-US" sz="1200" dirty="0" err="1" smtClean="0"/>
              <a:t>Ny</a:t>
            </a:r>
            <a:r>
              <a:rPr lang="en-US" sz="1200" dirty="0" smtClean="0"/>
              <a:t>-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</a:t>
            </a:r>
            <a:r>
              <a:rPr lang="en-US" sz="1200" dirty="0" err="1" smtClean="0"/>
              <a:t>QootLaM</a:t>
            </a:r>
            <a:r>
              <a:rPr lang="en-US" sz="1200" dirty="0" smtClean="0"/>
              <a:t> "</a:t>
            </a:r>
            <a:r>
              <a:rPr lang="en-US" sz="1200" dirty="0" err="1" smtClean="0"/>
              <a:t>leam</a:t>
            </a:r>
            <a:r>
              <a:rPr lang="en-US" sz="1200" dirty="0" smtClean="0"/>
              <a:t> newline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83823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First row, left to right: C. Paulson, G. Whaley, E </a:t>
            </a:r>
            <a:r>
              <a:rPr lang="en-US" sz="1200" dirty="0" err="1" smtClean="0"/>
              <a:t>Eastlund</a:t>
            </a:r>
            <a:r>
              <a:rPr lang="en-US" sz="1200" dirty="0" smtClean="0"/>
              <a:t>, B. </a:t>
            </a:r>
            <a:r>
              <a:rPr lang="en-US" sz="1200" dirty="0" err="1" smtClean="0"/>
              <a:t>Krohg</a:t>
            </a:r>
            <a:r>
              <a:rPr lang="en-US" sz="1200" dirty="0" smtClean="0"/>
              <a:t>, D.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R.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, 0.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A. </a:t>
            </a:r>
            <a:r>
              <a:rPr lang="en-US" sz="1200" dirty="0" err="1" smtClean="0"/>
              <a:t>Vig</a:t>
            </a:r>
            <a:r>
              <a:rPr lang="en-US" sz="1200" dirty="0" smtClean="0"/>
              <a:t>, newline H.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, D Wynne newline Second row- Mr. See </a:t>
            </a:r>
            <a:r>
              <a:rPr lang="en-US" sz="1200" dirty="0" err="1" smtClean="0"/>
              <a:t>bach</a:t>
            </a:r>
            <a:r>
              <a:rPr lang="en-US" sz="1200" dirty="0" smtClean="0"/>
              <a:t>, D. </a:t>
            </a:r>
            <a:r>
              <a:rPr lang="en-US" sz="1200" dirty="0" err="1" smtClean="0"/>
              <a:t>Colligan</a:t>
            </a:r>
            <a:r>
              <a:rPr lang="en-US" sz="1200" dirty="0" smtClean="0"/>
              <a:t>, J.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, F Knudson, A. Hagen, R. </a:t>
            </a:r>
            <a:r>
              <a:rPr lang="en-US" sz="1200" dirty="0" err="1" smtClean="0"/>
              <a:t>Myhrum</a:t>
            </a:r>
            <a:r>
              <a:rPr lang="en-US" sz="1200" dirty="0" smtClean="0"/>
              <a:t>, R.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J. </a:t>
            </a:r>
            <a:r>
              <a:rPr lang="en-US" sz="1200" dirty="0" err="1" smtClean="0"/>
              <a:t>Mittun</a:t>
            </a:r>
            <a:r>
              <a:rPr lang="en-US" sz="1200" dirty="0" smtClean="0"/>
              <a:t>, newline Mr. </a:t>
            </a:r>
            <a:r>
              <a:rPr lang="en-US" sz="1200" dirty="0" err="1" smtClean="0"/>
              <a:t>Bohnsack</a:t>
            </a:r>
            <a:r>
              <a:rPr lang="en-US" sz="1200" dirty="0" smtClean="0"/>
              <a:t>. newline Third row: G. </a:t>
            </a:r>
            <a:r>
              <a:rPr lang="en-US" sz="1200" dirty="0" err="1" smtClean="0"/>
              <a:t>Carlm</a:t>
            </a:r>
            <a:r>
              <a:rPr lang="en-US" sz="1200" dirty="0" smtClean="0"/>
              <a:t>, R. </a:t>
            </a:r>
            <a:r>
              <a:rPr lang="en-US" sz="1200" dirty="0" err="1" smtClean="0"/>
              <a:t>Reterson</a:t>
            </a:r>
            <a:r>
              <a:rPr lang="en-US" sz="1200" dirty="0" smtClean="0"/>
              <a:t>, K Larson, J </a:t>
            </a:r>
            <a:r>
              <a:rPr lang="en-US" sz="1200" dirty="0" err="1" smtClean="0"/>
              <a:t>Skatvold</a:t>
            </a:r>
            <a:r>
              <a:rPr lang="en-US" sz="1200" dirty="0" smtClean="0"/>
              <a:t>, A.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, R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, </a:t>
            </a:r>
            <a:r>
              <a:rPr lang="en-US" sz="1200" dirty="0" err="1" smtClean="0"/>
              <a:t>L.Johnson</a:t>
            </a:r>
            <a:r>
              <a:rPr lang="en-US" sz="1200" dirty="0" smtClean="0"/>
              <a:t>, L. </a:t>
            </a:r>
            <a:r>
              <a:rPr lang="en-US" sz="1200" dirty="0" err="1" smtClean="0"/>
              <a:t>Nystrom</a:t>
            </a:r>
            <a:r>
              <a:rPr lang="en-US" sz="1200" dirty="0" smtClean="0"/>
              <a:t>.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Fourth row: R. </a:t>
            </a:r>
            <a:r>
              <a:rPr lang="en-US" sz="1200" dirty="0" err="1" smtClean="0"/>
              <a:t>Kvare</a:t>
            </a:r>
            <a:r>
              <a:rPr lang="en-US" sz="1200" dirty="0" smtClean="0"/>
              <a:t>, H. Haugen, R. </a:t>
            </a:r>
            <a:r>
              <a:rPr lang="en-US" sz="1200" dirty="0" err="1" smtClean="0"/>
              <a:t>Lubken</a:t>
            </a:r>
            <a:r>
              <a:rPr lang="en-US" sz="1200" dirty="0" smtClean="0"/>
              <a:t>, R Larson, A. Carlson, A.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W Ram </a:t>
            </a:r>
            <a:r>
              <a:rPr lang="en-US" sz="1200" dirty="0" err="1" smtClean="0"/>
              <a:t>bo</a:t>
            </a:r>
            <a:r>
              <a:rPr lang="en-US" sz="1200" dirty="0" smtClean="0"/>
              <a:t> I, V Hanson, K. </a:t>
            </a:r>
            <a:r>
              <a:rPr lang="en-US" sz="1200" dirty="0" err="1" smtClean="0"/>
              <a:t>Ny</a:t>
            </a:r>
            <a:r>
              <a:rPr lang="en-US" sz="1200" dirty="0" smtClean="0"/>
              <a:t>-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</a:t>
            </a:r>
            <a:r>
              <a:rPr lang="en-US" sz="1200" dirty="0" err="1" smtClean="0"/>
              <a:t>QootLaM</a:t>
            </a:r>
            <a:r>
              <a:rPr lang="en-US" sz="1200" dirty="0" smtClean="0"/>
              <a:t> "</a:t>
            </a:r>
            <a:r>
              <a:rPr lang="en-US" sz="1200" dirty="0" err="1" smtClean="0"/>
              <a:t>leam</a:t>
            </a:r>
            <a:r>
              <a:rPr lang="en-US" sz="1200" dirty="0" smtClean="0"/>
              <a:t> newline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6242050" y="2492375"/>
            <a:ext cx="485775" cy="13017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9575" y="2473325"/>
            <a:ext cx="441325" cy="149802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283450" y="2489200"/>
            <a:ext cx="323850" cy="12469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712075" y="2492375"/>
            <a:ext cx="431800" cy="130752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91201" y="2670175"/>
            <a:ext cx="939800" cy="137680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OCR Text Challenges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C:\My Dropbox\Projects\School\Presentations\2011.12 LDS Church and Dennis Meldrum Visit\Pictures\YB_talisman1948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54" y="1295400"/>
            <a:ext cx="3716717" cy="49623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177052" y="29718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32402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9254" y="1295401"/>
            <a:ext cx="388620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Captain Donald "Dude"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Bakken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............... Right Half Back\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LeRo</a:t>
            </a:r>
            <a:r>
              <a:rPr lang="en-US" sz="105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Sonny</a:t>
            </a:r>
            <a:r>
              <a:rPr lang="en-US" sz="105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'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Johnson ........ ..........,.... </a:t>
            </a: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05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ft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Half Back\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nOrley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Bakken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...........,........ ... ,.......... Quarter Back\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nRoger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Myhrum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.............. ..................... Full Back\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nBill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"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Schnozz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Krohg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.............. ................ Center\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nHoward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"Little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Huby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Megorden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................ Right Guard\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nRoyce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"Shorty"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Norgaard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....................... Left Guard\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nEugene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"Mad Russian" </a:t>
            </a: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East</a:t>
            </a:r>
            <a:r>
              <a:rPr lang="en-US" sz="105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ind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............... Right Tackle\n</a:t>
            </a:r>
          </a:p>
          <a:p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1510" y="4369475"/>
            <a:ext cx="4038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&lt;HTML&gt;</a:t>
            </a:r>
          </a:p>
          <a:p>
            <a:r>
              <a:rPr lang="en-US" sz="1050" dirty="0" smtClean="0"/>
              <a:t>…</a:t>
            </a:r>
          </a:p>
          <a:p>
            <a:r>
              <a:rPr lang="en-US" sz="1050" dirty="0" smtClean="0"/>
              <a:t>      </a:t>
            </a:r>
            <a:r>
              <a:rPr lang="en-US" sz="1050" b="1" dirty="0" smtClean="0">
                <a:solidFill>
                  <a:srgbClr val="FF0000"/>
                </a:solidFill>
              </a:rPr>
              <a:t>&lt;OL&gt;</a:t>
            </a:r>
          </a:p>
          <a:p>
            <a:r>
              <a:rPr lang="en-US" sz="1050" dirty="0" smtClean="0"/>
              <a:t>        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</a:rPr>
              <a:t>&lt;LI&gt;</a:t>
            </a:r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err="1" smtClean="0"/>
              <a:t>LeRoy</a:t>
            </a:r>
            <a:r>
              <a:rPr lang="en-US" sz="1050" dirty="0" smtClean="0"/>
              <a:t> "Sonny” Johnson ....................... Left Half Back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.................................. Quarter Back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         &lt;LI&gt;</a:t>
            </a:r>
            <a:r>
              <a:rPr lang="en-US" sz="1050" dirty="0" smtClean="0"/>
              <a:t>Eugene "Mad Russian" </a:t>
            </a:r>
            <a:r>
              <a:rPr lang="en-US" sz="1050" dirty="0" err="1" smtClean="0"/>
              <a:t>Eastlind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/>
              <a:t>............... Right Tackle</a:t>
            </a:r>
            <a:r>
              <a:rPr lang="en-US" sz="1050" b="1" dirty="0" smtClean="0">
                <a:solidFill>
                  <a:srgbClr val="FF0000"/>
                </a:solidFill>
              </a:rPr>
              <a:t>&lt;/LI&gt;</a:t>
            </a:r>
          </a:p>
          <a:p>
            <a:r>
              <a:rPr lang="en-US" sz="1050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2110" y="399995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vs. a 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67200" y="37338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2743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List Start Detection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83823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First row, left to right: C. Paulson, G. Whaley, E </a:t>
            </a:r>
            <a:r>
              <a:rPr lang="en-US" sz="1200" dirty="0" err="1" smtClean="0"/>
              <a:t>Eastlund</a:t>
            </a:r>
            <a:r>
              <a:rPr lang="en-US" sz="1200" dirty="0" smtClean="0"/>
              <a:t>, B. </a:t>
            </a:r>
            <a:r>
              <a:rPr lang="en-US" sz="1200" dirty="0" err="1" smtClean="0"/>
              <a:t>Krohg</a:t>
            </a:r>
            <a:r>
              <a:rPr lang="en-US" sz="1200" dirty="0" smtClean="0"/>
              <a:t>, D.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R.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, 0. </a:t>
            </a:r>
            <a:r>
              <a:rPr lang="en-US" sz="1200" dirty="0" err="1" smtClean="0"/>
              <a:t>Bakken</a:t>
            </a:r>
            <a:r>
              <a:rPr lang="en-US" sz="1200" dirty="0" smtClean="0"/>
              <a:t>, A. </a:t>
            </a:r>
            <a:r>
              <a:rPr lang="en-US" sz="1200" dirty="0" err="1" smtClean="0"/>
              <a:t>Vig</a:t>
            </a:r>
            <a:r>
              <a:rPr lang="en-US" sz="1200" dirty="0" smtClean="0"/>
              <a:t>, newline H.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, D Wynne newline Second row- Mr. See </a:t>
            </a:r>
            <a:r>
              <a:rPr lang="en-US" sz="1200" dirty="0" err="1" smtClean="0"/>
              <a:t>bach</a:t>
            </a:r>
            <a:r>
              <a:rPr lang="en-US" sz="1200" dirty="0" smtClean="0"/>
              <a:t>, D. </a:t>
            </a:r>
            <a:r>
              <a:rPr lang="en-US" sz="1200" dirty="0" err="1" smtClean="0"/>
              <a:t>Colligan</a:t>
            </a:r>
            <a:r>
              <a:rPr lang="en-US" sz="1200" dirty="0" smtClean="0"/>
              <a:t>, J.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, F Knudson, A. Hagen, R. </a:t>
            </a:r>
            <a:r>
              <a:rPr lang="en-US" sz="1200" dirty="0" err="1" smtClean="0"/>
              <a:t>Myhrum</a:t>
            </a:r>
            <a:r>
              <a:rPr lang="en-US" sz="1200" dirty="0" smtClean="0"/>
              <a:t>, R.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J. </a:t>
            </a:r>
            <a:r>
              <a:rPr lang="en-US" sz="1200" dirty="0" err="1" smtClean="0"/>
              <a:t>Mittun</a:t>
            </a:r>
            <a:r>
              <a:rPr lang="en-US" sz="1200" dirty="0" smtClean="0"/>
              <a:t>, newline Mr. </a:t>
            </a:r>
            <a:r>
              <a:rPr lang="en-US" sz="1200" dirty="0" err="1" smtClean="0"/>
              <a:t>Bohnsack</a:t>
            </a:r>
            <a:r>
              <a:rPr lang="en-US" sz="1200" dirty="0" smtClean="0"/>
              <a:t>. newline Third row: G. </a:t>
            </a:r>
            <a:r>
              <a:rPr lang="en-US" sz="1200" dirty="0" err="1" smtClean="0"/>
              <a:t>Carlm</a:t>
            </a:r>
            <a:r>
              <a:rPr lang="en-US" sz="1200" dirty="0" smtClean="0"/>
              <a:t>, R. </a:t>
            </a:r>
            <a:r>
              <a:rPr lang="en-US" sz="1200" dirty="0" err="1" smtClean="0"/>
              <a:t>Reterson</a:t>
            </a:r>
            <a:r>
              <a:rPr lang="en-US" sz="1200" dirty="0" smtClean="0"/>
              <a:t>, K Larson, J </a:t>
            </a:r>
            <a:r>
              <a:rPr lang="en-US" sz="1200" dirty="0" err="1" smtClean="0"/>
              <a:t>Skatvold</a:t>
            </a:r>
            <a:r>
              <a:rPr lang="en-US" sz="1200" dirty="0" smtClean="0"/>
              <a:t>, A.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, R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, </a:t>
            </a:r>
            <a:r>
              <a:rPr lang="en-US" sz="1200" dirty="0" err="1" smtClean="0"/>
              <a:t>L.Johnson</a:t>
            </a:r>
            <a:r>
              <a:rPr lang="en-US" sz="1200" dirty="0" smtClean="0"/>
              <a:t>, L. </a:t>
            </a:r>
            <a:r>
              <a:rPr lang="en-US" sz="1200" dirty="0" err="1" smtClean="0"/>
              <a:t>Nystrom</a:t>
            </a:r>
            <a:r>
              <a:rPr lang="en-US" sz="1200" dirty="0" smtClean="0"/>
              <a:t>.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Fourth row: R. </a:t>
            </a:r>
            <a:r>
              <a:rPr lang="en-US" sz="1200" dirty="0" err="1" smtClean="0"/>
              <a:t>Kvare</a:t>
            </a:r>
            <a:r>
              <a:rPr lang="en-US" sz="1200" dirty="0" smtClean="0"/>
              <a:t>, H. Haugen, R. </a:t>
            </a:r>
            <a:r>
              <a:rPr lang="en-US" sz="1200" dirty="0" err="1" smtClean="0"/>
              <a:t>Lubken</a:t>
            </a:r>
            <a:r>
              <a:rPr lang="en-US" sz="1200" dirty="0" smtClean="0"/>
              <a:t>, R Larson, A. Carlson, A. </a:t>
            </a:r>
            <a:r>
              <a:rPr lang="en-US" sz="1200" dirty="0" err="1" smtClean="0"/>
              <a:t>Nienaber</a:t>
            </a:r>
            <a:r>
              <a:rPr lang="en-US" sz="1200" dirty="0" smtClean="0"/>
              <a:t>, W Ram </a:t>
            </a:r>
            <a:r>
              <a:rPr lang="en-US" sz="1200" dirty="0" err="1" smtClean="0"/>
              <a:t>bo</a:t>
            </a:r>
            <a:r>
              <a:rPr lang="en-US" sz="1200" dirty="0" smtClean="0"/>
              <a:t> I, V Hanson, K. </a:t>
            </a:r>
            <a:r>
              <a:rPr lang="en-US" sz="1200" dirty="0" err="1" smtClean="0"/>
              <a:t>Ny</a:t>
            </a:r>
            <a:r>
              <a:rPr lang="en-US" sz="1200" dirty="0" smtClean="0"/>
              <a:t>-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</a:t>
            </a:r>
            <a:r>
              <a:rPr lang="en-US" sz="1200" dirty="0" err="1" smtClean="0"/>
              <a:t>QootLaM</a:t>
            </a:r>
            <a:r>
              <a:rPr lang="en-US" sz="1200" dirty="0" smtClean="0"/>
              <a:t> "</a:t>
            </a:r>
            <a:r>
              <a:rPr lang="en-US" sz="1200" dirty="0" err="1" smtClean="0"/>
              <a:t>leam</a:t>
            </a:r>
            <a:r>
              <a:rPr lang="en-US" sz="1200" dirty="0" smtClean="0"/>
              <a:t> newline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1517650" y="2492375"/>
            <a:ext cx="485775" cy="13017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35175" y="2473325"/>
            <a:ext cx="441325" cy="149802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559050" y="2489200"/>
            <a:ext cx="323850" cy="12469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87675" y="2492375"/>
            <a:ext cx="431800" cy="130752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66801" y="2670175"/>
            <a:ext cx="939800" cy="137680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57800" y="1548348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6393872" y="1624348"/>
            <a:ext cx="485775" cy="13017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905047" y="1631949"/>
            <a:ext cx="441325" cy="119975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41622" y="1617998"/>
            <a:ext cx="323850" cy="12469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870247" y="1621173"/>
            <a:ext cx="431800" cy="130752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52548" y="1798973"/>
            <a:ext cx="939800" cy="137680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1548348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newline Captain Donald "Dude"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............... Right Half Back newline </a:t>
            </a:r>
            <a:r>
              <a:rPr lang="en-US" sz="1200" dirty="0" err="1" smtClean="0"/>
              <a:t>LeRoy</a:t>
            </a:r>
            <a:r>
              <a:rPr lang="en-US" sz="1200" dirty="0" smtClean="0"/>
              <a:t> "Sonny' Johnson ..................,....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Half Back newline </a:t>
            </a:r>
            <a:r>
              <a:rPr lang="en-US" sz="1200" dirty="0" err="1" smtClean="0"/>
              <a:t>Orley</a:t>
            </a:r>
            <a:r>
              <a:rPr lang="en-US" sz="1200" dirty="0" smtClean="0"/>
              <a:t> </a:t>
            </a:r>
            <a:r>
              <a:rPr lang="en-US" sz="1200" dirty="0" err="1" smtClean="0"/>
              <a:t>Bakken</a:t>
            </a:r>
            <a:r>
              <a:rPr lang="en-US" sz="1200" dirty="0" smtClean="0"/>
              <a:t> ...........,...........,.......... Quarter Back newline Roger </a:t>
            </a:r>
            <a:r>
              <a:rPr lang="en-US" sz="1200" dirty="0" err="1" smtClean="0"/>
              <a:t>Myhrum</a:t>
            </a:r>
            <a:r>
              <a:rPr lang="en-US" sz="1200" dirty="0" smtClean="0"/>
              <a:t> ................................... Full Back newline Bill "</a:t>
            </a:r>
            <a:r>
              <a:rPr lang="en-US" sz="1200" dirty="0" err="1" smtClean="0"/>
              <a:t>Schnozz</a:t>
            </a:r>
            <a:r>
              <a:rPr lang="en-US" sz="1200" dirty="0" smtClean="0"/>
              <a:t>" </a:t>
            </a:r>
            <a:r>
              <a:rPr lang="en-US" sz="1200" dirty="0" err="1" smtClean="0"/>
              <a:t>Krohg</a:t>
            </a:r>
            <a:r>
              <a:rPr lang="en-US" sz="1200" dirty="0" smtClean="0"/>
              <a:t> .............................. Center newline Howard "Little </a:t>
            </a:r>
            <a:r>
              <a:rPr lang="en-US" sz="1200" dirty="0" err="1" smtClean="0"/>
              <a:t>Huby</a:t>
            </a:r>
            <a:r>
              <a:rPr lang="en-US" sz="1200" dirty="0" smtClean="0"/>
              <a:t>" </a:t>
            </a:r>
            <a:r>
              <a:rPr lang="en-US" sz="1200" dirty="0" err="1" smtClean="0"/>
              <a:t>Megorden</a:t>
            </a:r>
            <a:r>
              <a:rPr lang="en-US" sz="1200" dirty="0" smtClean="0"/>
              <a:t> ................ Right Guard newline Royce "Shorty" </a:t>
            </a:r>
            <a:r>
              <a:rPr lang="en-US" sz="1200" dirty="0" err="1" smtClean="0"/>
              <a:t>Norgaard</a:t>
            </a:r>
            <a:r>
              <a:rPr lang="en-US" sz="1200" dirty="0" smtClean="0"/>
              <a:t> ....................... Left Guard newline Eugene "Mad Russian" </a:t>
            </a:r>
            <a:r>
              <a:rPr lang="en-US" sz="1200" dirty="0" err="1" smtClean="0"/>
              <a:t>Easthind</a:t>
            </a:r>
            <a:r>
              <a:rPr lang="en-US" sz="1200" dirty="0" smtClean="0"/>
              <a:t> ............... Right Tackle newline Alvin "</a:t>
            </a:r>
            <a:r>
              <a:rPr lang="en-US" sz="1200" dirty="0" err="1" smtClean="0"/>
              <a:t>Stuben</a:t>
            </a:r>
            <a:r>
              <a:rPr lang="en-US" sz="1200" dirty="0" smtClean="0"/>
              <a:t>" Hagen ......................... Left Tackle newline Richard "Dick" </a:t>
            </a:r>
            <a:r>
              <a:rPr lang="en-US" sz="1200" dirty="0" err="1" smtClean="0"/>
              <a:t>Nienabcr</a:t>
            </a:r>
            <a:r>
              <a:rPr lang="en-US" sz="1200" dirty="0" smtClean="0"/>
              <a:t> ........................ Right End newline James "</a:t>
            </a:r>
            <a:r>
              <a:rPr lang="en-US" sz="1200" dirty="0" err="1" smtClean="0"/>
              <a:t>Oakie</a:t>
            </a:r>
            <a:r>
              <a:rPr lang="en-US" sz="1200" dirty="0" smtClean="0"/>
              <a:t>" </a:t>
            </a:r>
            <a:r>
              <a:rPr lang="en-US" sz="1200" dirty="0" err="1" smtClean="0"/>
              <a:t>Wogsland</a:t>
            </a:r>
            <a:r>
              <a:rPr lang="en-US" sz="1200" dirty="0" smtClean="0"/>
              <a:t> .......................... </a:t>
            </a:r>
            <a:r>
              <a:rPr lang="en-US" sz="1200" dirty="0" err="1" smtClean="0"/>
              <a:t>Lcft</a:t>
            </a:r>
            <a:r>
              <a:rPr lang="en-US" sz="1200" dirty="0" smtClean="0"/>
              <a:t> End newline </a:t>
            </a:r>
            <a:r>
              <a:rPr lang="en-US" sz="1200" dirty="0" err="1" smtClean="0"/>
              <a:t>newline</a:t>
            </a:r>
            <a:r>
              <a:rPr lang="en-US" sz="1200" dirty="0" smtClean="0"/>
              <a:t> Other lettermen were- newline Glenn "Doc" Whaley newline Allen "Swede" </a:t>
            </a:r>
            <a:r>
              <a:rPr lang="en-US" sz="1200" dirty="0" err="1" smtClean="0"/>
              <a:t>Enckson</a:t>
            </a:r>
            <a:r>
              <a:rPr lang="en-US" sz="1200" dirty="0" smtClean="0"/>
              <a:t> newline James "</a:t>
            </a:r>
            <a:r>
              <a:rPr lang="en-US" sz="1200" dirty="0" err="1" smtClean="0"/>
              <a:t>Snooky</a:t>
            </a:r>
            <a:r>
              <a:rPr lang="en-US" sz="1200" dirty="0" smtClean="0"/>
              <a:t>" </a:t>
            </a:r>
            <a:r>
              <a:rPr lang="en-US" sz="1200" dirty="0" err="1" smtClean="0"/>
              <a:t>Mittun</a:t>
            </a:r>
            <a:r>
              <a:rPr lang="en-US" sz="1200" dirty="0" smtClean="0"/>
              <a:t> newline Curtis "Curt" Paulson newline Arthur "Art" </a:t>
            </a:r>
            <a:r>
              <a:rPr lang="en-US" sz="1200" dirty="0" err="1" smtClean="0"/>
              <a:t>Vig</a:t>
            </a:r>
            <a:r>
              <a:rPr lang="en-US" sz="1200" dirty="0" smtClean="0"/>
              <a:t> newline Forrest "</a:t>
            </a:r>
            <a:r>
              <a:rPr lang="en-US" sz="1200" dirty="0" err="1" smtClean="0"/>
              <a:t>Forry</a:t>
            </a:r>
            <a:r>
              <a:rPr lang="en-US" sz="1200" dirty="0" smtClean="0"/>
              <a:t>" Knudson newline Robert "Bobby" </a:t>
            </a:r>
            <a:r>
              <a:rPr lang="en-US" sz="1200" dirty="0" err="1" smtClean="0"/>
              <a:t>Roysland</a:t>
            </a:r>
            <a:r>
              <a:rPr lang="en-US" sz="1200" dirty="0" smtClean="0"/>
              <a:t> newline Page 26 newline</a:t>
            </a:r>
          </a:p>
          <a:p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3733800"/>
            <a:ext cx="640080" cy="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23622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Record Boundary Detection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24000" y="1621173"/>
            <a:ext cx="485775" cy="13017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028036" y="1624013"/>
            <a:ext cx="441325" cy="127912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70379" y="1617998"/>
            <a:ext cx="323850" cy="12469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99004" y="1621173"/>
            <a:ext cx="431800" cy="130752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78130" y="1798973"/>
            <a:ext cx="939800" cy="137680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7800" y="1548348"/>
            <a:ext cx="3733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   newline </a:t>
            </a:r>
          </a:p>
          <a:p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   newline </a:t>
            </a:r>
          </a:p>
          <a:p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   newline </a:t>
            </a:r>
          </a:p>
          <a:p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   newline </a:t>
            </a:r>
          </a:p>
          <a:p>
            <a:r>
              <a:rPr lang="en-US" sz="1050" dirty="0" smtClean="0"/>
              <a:t>Eugene "Mad Russian" </a:t>
            </a:r>
            <a:r>
              <a:rPr lang="en-US" sz="1050" dirty="0" err="1" smtClean="0"/>
              <a:t>Easthind</a:t>
            </a:r>
            <a:r>
              <a:rPr lang="en-US" sz="1050" dirty="0" smtClean="0"/>
              <a:t> ............... Right Tackle   newline </a:t>
            </a:r>
          </a:p>
          <a:p>
            <a:r>
              <a:rPr lang="en-US" sz="1050" dirty="0" smtClean="0"/>
              <a:t>Alvin "</a:t>
            </a:r>
            <a:r>
              <a:rPr lang="en-US" sz="1050" dirty="0" err="1" smtClean="0"/>
              <a:t>Stuben</a:t>
            </a:r>
            <a:r>
              <a:rPr lang="en-US" sz="1050" dirty="0" smtClean="0"/>
              <a:t>" Hagen ......................... Left Tackle   newline </a:t>
            </a:r>
          </a:p>
          <a:p>
            <a:r>
              <a:rPr lang="en-US" sz="1050" dirty="0" smtClean="0"/>
              <a:t>Richard "Dick" </a:t>
            </a:r>
            <a:r>
              <a:rPr lang="en-US" sz="1050" dirty="0" err="1" smtClean="0"/>
              <a:t>Nienabcr</a:t>
            </a:r>
            <a:r>
              <a:rPr lang="en-US" sz="1050" dirty="0" smtClean="0"/>
              <a:t> ........................ Right End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Oakie</a:t>
            </a:r>
            <a:r>
              <a:rPr lang="en-US" sz="1050" dirty="0" smtClean="0"/>
              <a:t>" </a:t>
            </a:r>
            <a:r>
              <a:rPr lang="en-US" sz="1050" dirty="0" err="1" smtClean="0"/>
              <a:t>Wogsland</a:t>
            </a:r>
            <a:r>
              <a:rPr lang="en-US" sz="1050" dirty="0" smtClean="0"/>
              <a:t> ..........................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End   newline </a:t>
            </a:r>
          </a:p>
          <a:p>
            <a:r>
              <a:rPr lang="en-US" sz="1050" dirty="0" smtClean="0"/>
              <a:t>newline </a:t>
            </a:r>
          </a:p>
          <a:p>
            <a:r>
              <a:rPr lang="en-US" sz="1050" dirty="0" smtClean="0"/>
              <a:t>Other lettermen were-   newline </a:t>
            </a:r>
          </a:p>
          <a:p>
            <a:r>
              <a:rPr lang="en-US" sz="1050" dirty="0" smtClean="0"/>
              <a:t>Glenn "Doc" Whaley   newline </a:t>
            </a:r>
          </a:p>
          <a:p>
            <a:r>
              <a:rPr lang="en-US" sz="1050" dirty="0" smtClean="0"/>
              <a:t>Allen "Swede" </a:t>
            </a:r>
            <a:r>
              <a:rPr lang="en-US" sz="1050" dirty="0" err="1" smtClean="0"/>
              <a:t>Enckson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Snooky</a:t>
            </a:r>
            <a:r>
              <a:rPr lang="en-US" sz="1050" dirty="0" smtClean="0"/>
              <a:t>" </a:t>
            </a:r>
            <a:r>
              <a:rPr lang="en-US" sz="1050" dirty="0" err="1" smtClean="0"/>
              <a:t>Mittun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Curtis "Curt" Paulson   newline </a:t>
            </a:r>
          </a:p>
          <a:p>
            <a:r>
              <a:rPr lang="en-US" sz="1050" dirty="0" smtClean="0"/>
              <a:t>Arthur "Art" </a:t>
            </a:r>
            <a:r>
              <a:rPr lang="en-US" sz="1050" dirty="0" err="1" smtClean="0"/>
              <a:t>Vig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Forrest "</a:t>
            </a:r>
            <a:r>
              <a:rPr lang="en-US" sz="1050" dirty="0" err="1" smtClean="0"/>
              <a:t>Forry</a:t>
            </a:r>
            <a:r>
              <a:rPr lang="en-US" sz="1050" dirty="0" smtClean="0"/>
              <a:t>" Knudson   newline </a:t>
            </a:r>
          </a:p>
          <a:p>
            <a:r>
              <a:rPr lang="en-US" sz="1050" dirty="0" smtClean="0"/>
              <a:t>Robert "Bobby" </a:t>
            </a:r>
            <a:r>
              <a:rPr lang="en-US" sz="1050" dirty="0" err="1" smtClean="0"/>
              <a:t>Roysland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Page 26   newline</a:t>
            </a:r>
          </a:p>
          <a:p>
            <a:endParaRPr lang="en-US" sz="1050" dirty="0"/>
          </a:p>
        </p:txBody>
      </p:sp>
      <p:sp>
        <p:nvSpPr>
          <p:cNvPr id="21" name="Rounded Rectangle 20"/>
          <p:cNvSpPr/>
          <p:nvPr/>
        </p:nvSpPr>
        <p:spPr>
          <a:xfrm>
            <a:off x="5332268" y="1621174"/>
            <a:ext cx="430357" cy="117140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82686" y="1616411"/>
            <a:ext cx="394278" cy="117139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254173" y="1627520"/>
            <a:ext cx="284741" cy="101265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620884" y="1616410"/>
            <a:ext cx="418091" cy="121903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571798" y="1603711"/>
            <a:ext cx="834015" cy="139364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209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Wrapper for First Record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220030"/>
            <a:ext cx="37338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   newline </a:t>
            </a:r>
          </a:p>
          <a:p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   newline </a:t>
            </a:r>
          </a:p>
          <a:p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   newline </a:t>
            </a:r>
          </a:p>
          <a:p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   newline </a:t>
            </a:r>
          </a:p>
          <a:p>
            <a:r>
              <a:rPr lang="en-US" sz="1050" dirty="0" smtClean="0"/>
              <a:t>Eugene "Mad Russian" </a:t>
            </a:r>
            <a:r>
              <a:rPr lang="en-US" sz="1050" dirty="0" err="1" smtClean="0"/>
              <a:t>Easthind</a:t>
            </a:r>
            <a:r>
              <a:rPr lang="en-US" sz="1050" dirty="0" smtClean="0"/>
              <a:t> ............... Right Tackle   newline </a:t>
            </a:r>
          </a:p>
          <a:p>
            <a:r>
              <a:rPr lang="en-US" sz="1050" dirty="0" smtClean="0"/>
              <a:t>Alvin "</a:t>
            </a:r>
            <a:r>
              <a:rPr lang="en-US" sz="1050" dirty="0" err="1" smtClean="0"/>
              <a:t>Stuben</a:t>
            </a:r>
            <a:r>
              <a:rPr lang="en-US" sz="1050" dirty="0" smtClean="0"/>
              <a:t>" Hagen ......................... Left Tackle   newline </a:t>
            </a:r>
          </a:p>
          <a:p>
            <a:r>
              <a:rPr lang="en-US" sz="1050" dirty="0" smtClean="0"/>
              <a:t>Richard "Dick" </a:t>
            </a:r>
            <a:r>
              <a:rPr lang="en-US" sz="1050" dirty="0" err="1" smtClean="0"/>
              <a:t>Nienabcr</a:t>
            </a:r>
            <a:r>
              <a:rPr lang="en-US" sz="1050" dirty="0" smtClean="0"/>
              <a:t> ........................ Right End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Oakie</a:t>
            </a:r>
            <a:r>
              <a:rPr lang="en-US" sz="1050" dirty="0" smtClean="0"/>
              <a:t>" </a:t>
            </a:r>
            <a:r>
              <a:rPr lang="en-US" sz="1050" dirty="0" err="1" smtClean="0"/>
              <a:t>Wogsland</a:t>
            </a:r>
            <a:r>
              <a:rPr lang="en-US" sz="1050" dirty="0" smtClean="0"/>
              <a:t> ..........................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End   newline </a:t>
            </a:r>
          </a:p>
          <a:p>
            <a:r>
              <a:rPr lang="en-US" sz="1050" dirty="0" smtClean="0"/>
              <a:t>newline </a:t>
            </a:r>
          </a:p>
          <a:p>
            <a:r>
              <a:rPr lang="en-US" sz="1050" dirty="0" smtClean="0"/>
              <a:t>Other lettermen were-   newline </a:t>
            </a:r>
          </a:p>
          <a:p>
            <a:r>
              <a:rPr lang="en-US" sz="1050" dirty="0" smtClean="0"/>
              <a:t>Glenn "Doc" Whaley   newline </a:t>
            </a:r>
          </a:p>
          <a:p>
            <a:r>
              <a:rPr lang="en-US" sz="1050" dirty="0" smtClean="0"/>
              <a:t>Allen "Swede" </a:t>
            </a:r>
            <a:r>
              <a:rPr lang="en-US" sz="1050" dirty="0" err="1" smtClean="0"/>
              <a:t>Enckson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Snooky</a:t>
            </a:r>
            <a:r>
              <a:rPr lang="en-US" sz="1050" dirty="0" smtClean="0"/>
              <a:t>" </a:t>
            </a:r>
            <a:r>
              <a:rPr lang="en-US" sz="1050" dirty="0" err="1" smtClean="0"/>
              <a:t>Mittun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Curtis "Curt" Paulson   newline </a:t>
            </a:r>
          </a:p>
          <a:p>
            <a:r>
              <a:rPr lang="en-US" sz="1050" dirty="0" smtClean="0"/>
              <a:t>Arthur "Art" </a:t>
            </a:r>
            <a:r>
              <a:rPr lang="en-US" sz="1050" dirty="0" err="1" smtClean="0"/>
              <a:t>Vig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Forrest "</a:t>
            </a:r>
            <a:r>
              <a:rPr lang="en-US" sz="1050" dirty="0" err="1" smtClean="0"/>
              <a:t>Forry</a:t>
            </a:r>
            <a:r>
              <a:rPr lang="en-US" sz="1050" dirty="0" smtClean="0"/>
              <a:t>" Knudson   newline </a:t>
            </a:r>
          </a:p>
          <a:p>
            <a:r>
              <a:rPr lang="en-US" sz="1050" dirty="0" smtClean="0"/>
              <a:t>Robert "Bobby" </a:t>
            </a:r>
            <a:r>
              <a:rPr lang="en-US" sz="1050" dirty="0" err="1" smtClean="0"/>
              <a:t>Roysland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Page 26   newline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7668" y="3300893"/>
            <a:ext cx="430357" cy="11224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68086" y="3296131"/>
            <a:ext cx="394278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9573" y="3304065"/>
            <a:ext cx="284741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06284" y="3296129"/>
            <a:ext cx="4180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7198" y="3283430"/>
            <a:ext cx="834015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My Dropbox\Projects\School\Presentations\2011.12 Dissertation Proposal\Pictures\Football Player Lists\NbHmm1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68" y="304800"/>
            <a:ext cx="7673865" cy="1676400"/>
          </a:xfrm>
          <a:prstGeom prst="rect">
            <a:avLst/>
          </a:prstGeom>
          <a:noFill/>
        </p:spPr>
      </p:pic>
      <p:cxnSp>
        <p:nvCxnSpPr>
          <p:cNvPr id="71" name="Straight Arrow Connector 70"/>
          <p:cNvCxnSpPr/>
          <p:nvPr/>
        </p:nvCxnSpPr>
        <p:spPr>
          <a:xfrm flipH="1" flipV="1">
            <a:off x="4800600" y="2362200"/>
            <a:ext cx="7257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495800" y="2362200"/>
            <a:ext cx="0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0" y="2209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and Label using First Wrapper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220030"/>
            <a:ext cx="37338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   newline </a:t>
            </a:r>
          </a:p>
          <a:p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   newline </a:t>
            </a:r>
          </a:p>
          <a:p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   newline </a:t>
            </a:r>
          </a:p>
          <a:p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   newline </a:t>
            </a:r>
          </a:p>
          <a:p>
            <a:r>
              <a:rPr lang="en-US" sz="1050" dirty="0" smtClean="0"/>
              <a:t>Eugene "Mad Russian" </a:t>
            </a:r>
            <a:r>
              <a:rPr lang="en-US" sz="1050" dirty="0" err="1" smtClean="0"/>
              <a:t>Easthind</a:t>
            </a:r>
            <a:r>
              <a:rPr lang="en-US" sz="1050" dirty="0" smtClean="0"/>
              <a:t> ............... Right Tackle   newline </a:t>
            </a:r>
          </a:p>
          <a:p>
            <a:r>
              <a:rPr lang="en-US" sz="1050" dirty="0" smtClean="0"/>
              <a:t>Alvin "</a:t>
            </a:r>
            <a:r>
              <a:rPr lang="en-US" sz="1050" dirty="0" err="1" smtClean="0"/>
              <a:t>Stuben</a:t>
            </a:r>
            <a:r>
              <a:rPr lang="en-US" sz="1050" dirty="0" smtClean="0"/>
              <a:t>" Hagen ......................... Left Tackle   newline </a:t>
            </a:r>
          </a:p>
          <a:p>
            <a:r>
              <a:rPr lang="en-US" sz="1050" dirty="0" smtClean="0"/>
              <a:t>Richard "Dick" </a:t>
            </a:r>
            <a:r>
              <a:rPr lang="en-US" sz="1050" dirty="0" err="1" smtClean="0"/>
              <a:t>Nienabcr</a:t>
            </a:r>
            <a:r>
              <a:rPr lang="en-US" sz="1050" dirty="0" smtClean="0"/>
              <a:t> ........................ Right End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Oakie</a:t>
            </a:r>
            <a:r>
              <a:rPr lang="en-US" sz="1050" dirty="0" smtClean="0"/>
              <a:t>" </a:t>
            </a:r>
            <a:r>
              <a:rPr lang="en-US" sz="1050" dirty="0" err="1" smtClean="0"/>
              <a:t>Wogsland</a:t>
            </a:r>
            <a:r>
              <a:rPr lang="en-US" sz="1050" dirty="0" smtClean="0"/>
              <a:t> ..........................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End   newline </a:t>
            </a:r>
          </a:p>
          <a:p>
            <a:r>
              <a:rPr lang="en-US" sz="1050" dirty="0" smtClean="0"/>
              <a:t>newline </a:t>
            </a:r>
          </a:p>
          <a:p>
            <a:r>
              <a:rPr lang="en-US" sz="1050" dirty="0" smtClean="0"/>
              <a:t>Other lettermen were-   newline </a:t>
            </a:r>
          </a:p>
          <a:p>
            <a:r>
              <a:rPr lang="en-US" sz="1050" dirty="0" smtClean="0"/>
              <a:t>Glenn "Doc" Whaley   newline </a:t>
            </a:r>
          </a:p>
          <a:p>
            <a:r>
              <a:rPr lang="en-US" sz="1050" dirty="0" smtClean="0"/>
              <a:t>Allen "Swede" </a:t>
            </a:r>
            <a:r>
              <a:rPr lang="en-US" sz="1050" dirty="0" err="1" smtClean="0"/>
              <a:t>Enckson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Snooky</a:t>
            </a:r>
            <a:r>
              <a:rPr lang="en-US" sz="1050" dirty="0" smtClean="0"/>
              <a:t>" </a:t>
            </a:r>
            <a:r>
              <a:rPr lang="en-US" sz="1050" dirty="0" err="1" smtClean="0"/>
              <a:t>Mittun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Curtis "Curt" Paulson   newline </a:t>
            </a:r>
          </a:p>
          <a:p>
            <a:r>
              <a:rPr lang="en-US" sz="1050" dirty="0" smtClean="0"/>
              <a:t>Arthur "Art" </a:t>
            </a:r>
            <a:r>
              <a:rPr lang="en-US" sz="1050" dirty="0" err="1" smtClean="0"/>
              <a:t>Vig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Forrest "</a:t>
            </a:r>
            <a:r>
              <a:rPr lang="en-US" sz="1050" dirty="0" err="1" smtClean="0"/>
              <a:t>Forry</a:t>
            </a:r>
            <a:r>
              <a:rPr lang="en-US" sz="1050" dirty="0" smtClean="0"/>
              <a:t>" Knudson   newline </a:t>
            </a:r>
          </a:p>
          <a:p>
            <a:r>
              <a:rPr lang="en-US" sz="1050" dirty="0" smtClean="0"/>
              <a:t>Robert "Bobby" </a:t>
            </a:r>
            <a:r>
              <a:rPr lang="en-US" sz="1050" dirty="0" err="1" smtClean="0"/>
              <a:t>Roysland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Page 26   newline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7668" y="3300893"/>
            <a:ext cx="430357" cy="11224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68086" y="3296131"/>
            <a:ext cx="394278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9573" y="3304065"/>
            <a:ext cx="284741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06284" y="3296129"/>
            <a:ext cx="4180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7198" y="3283430"/>
            <a:ext cx="834015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My Dropbox\Projects\School\Presentations\2011.12 Dissertation Proposal\Pictures\Football Player Lists\NbHmm1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68" y="304800"/>
            <a:ext cx="7673865" cy="16764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2816224" y="346758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28924" y="3613631"/>
            <a:ext cx="311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31573" y="3462815"/>
            <a:ext cx="3371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23684" y="3448529"/>
            <a:ext cx="4625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66485" y="3607279"/>
            <a:ext cx="3958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98449" y="3442180"/>
            <a:ext cx="7467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36523" y="3600930"/>
            <a:ext cx="724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209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and Label using First Wrapper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220030"/>
            <a:ext cx="37338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   newline </a:t>
            </a:r>
          </a:p>
          <a:p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   newline </a:t>
            </a:r>
          </a:p>
          <a:p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   newline </a:t>
            </a:r>
          </a:p>
          <a:p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   newline </a:t>
            </a:r>
          </a:p>
          <a:p>
            <a:r>
              <a:rPr lang="en-US" sz="1050" dirty="0" smtClean="0"/>
              <a:t>Eugene "Mad Russian" </a:t>
            </a:r>
            <a:r>
              <a:rPr lang="en-US" sz="1050" dirty="0" err="1" smtClean="0"/>
              <a:t>Easthind</a:t>
            </a:r>
            <a:r>
              <a:rPr lang="en-US" sz="1050" dirty="0" smtClean="0"/>
              <a:t> ............... Right Tackle   newline </a:t>
            </a:r>
          </a:p>
          <a:p>
            <a:r>
              <a:rPr lang="en-US" sz="1050" dirty="0" smtClean="0"/>
              <a:t>Alvin "</a:t>
            </a:r>
            <a:r>
              <a:rPr lang="en-US" sz="1050" dirty="0" err="1" smtClean="0"/>
              <a:t>Stuben</a:t>
            </a:r>
            <a:r>
              <a:rPr lang="en-US" sz="1050" dirty="0" smtClean="0"/>
              <a:t>" Hagen ......................... Left Tackle   newline </a:t>
            </a:r>
          </a:p>
          <a:p>
            <a:r>
              <a:rPr lang="en-US" sz="1050" dirty="0" smtClean="0"/>
              <a:t>Richard "Dick" </a:t>
            </a:r>
            <a:r>
              <a:rPr lang="en-US" sz="1050" dirty="0" err="1" smtClean="0"/>
              <a:t>Nienabcr</a:t>
            </a:r>
            <a:r>
              <a:rPr lang="en-US" sz="1050" dirty="0" smtClean="0"/>
              <a:t> ........................ Right End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Oakie</a:t>
            </a:r>
            <a:r>
              <a:rPr lang="en-US" sz="1050" dirty="0" smtClean="0"/>
              <a:t>" </a:t>
            </a:r>
            <a:r>
              <a:rPr lang="en-US" sz="1050" dirty="0" err="1" smtClean="0"/>
              <a:t>Wogsland</a:t>
            </a:r>
            <a:r>
              <a:rPr lang="en-US" sz="1050" dirty="0" smtClean="0"/>
              <a:t> ..........................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End   newline </a:t>
            </a:r>
          </a:p>
          <a:p>
            <a:r>
              <a:rPr lang="en-US" sz="1050" dirty="0" smtClean="0"/>
              <a:t>newline </a:t>
            </a:r>
          </a:p>
          <a:p>
            <a:r>
              <a:rPr lang="en-US" sz="1050" dirty="0" smtClean="0"/>
              <a:t>Other lettermen were-   newline </a:t>
            </a:r>
          </a:p>
          <a:p>
            <a:r>
              <a:rPr lang="en-US" sz="1050" dirty="0" smtClean="0"/>
              <a:t>Glenn "Doc" Whaley   newline </a:t>
            </a:r>
          </a:p>
          <a:p>
            <a:r>
              <a:rPr lang="en-US" sz="1050" dirty="0" smtClean="0"/>
              <a:t>Allen "Swede" </a:t>
            </a:r>
            <a:r>
              <a:rPr lang="en-US" sz="1050" dirty="0" err="1" smtClean="0"/>
              <a:t>Enckson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Snooky</a:t>
            </a:r>
            <a:r>
              <a:rPr lang="en-US" sz="1050" dirty="0" smtClean="0"/>
              <a:t>" </a:t>
            </a:r>
            <a:r>
              <a:rPr lang="en-US" sz="1050" dirty="0" err="1" smtClean="0"/>
              <a:t>Mittun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Curtis "Curt" Paulson   newline </a:t>
            </a:r>
          </a:p>
          <a:p>
            <a:r>
              <a:rPr lang="en-US" sz="1050" dirty="0" smtClean="0"/>
              <a:t>Arthur "Art" </a:t>
            </a:r>
            <a:r>
              <a:rPr lang="en-US" sz="1050" dirty="0" err="1" smtClean="0"/>
              <a:t>Vig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Forrest "</a:t>
            </a:r>
            <a:r>
              <a:rPr lang="en-US" sz="1050" dirty="0" err="1" smtClean="0"/>
              <a:t>Forry</a:t>
            </a:r>
            <a:r>
              <a:rPr lang="en-US" sz="1050" dirty="0" smtClean="0"/>
              <a:t>" Knudson   newline </a:t>
            </a:r>
          </a:p>
          <a:p>
            <a:r>
              <a:rPr lang="en-US" sz="1050" dirty="0" smtClean="0"/>
              <a:t>Robert "Bobby" </a:t>
            </a:r>
            <a:r>
              <a:rPr lang="en-US" sz="1050" dirty="0" err="1" smtClean="0"/>
              <a:t>Roysland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Page 26   newline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7668" y="3300893"/>
            <a:ext cx="430357" cy="11224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68086" y="3296131"/>
            <a:ext cx="394278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9573" y="3304065"/>
            <a:ext cx="284741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06284" y="3296129"/>
            <a:ext cx="4180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7198" y="3283430"/>
            <a:ext cx="834015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My Dropbox\Projects\School\Presentations\2011.12 Dissertation Proposal\Pictures\Football Player Lists\NbHmm1_Colore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2842" y="304800"/>
            <a:ext cx="7158316" cy="1676400"/>
          </a:xfrm>
          <a:prstGeom prst="rect">
            <a:avLst/>
          </a:prstGeom>
          <a:noFill/>
        </p:spPr>
      </p:pic>
      <p:sp>
        <p:nvSpPr>
          <p:cNvPr id="30" name="Rounded Rectangle 29"/>
          <p:cNvSpPr/>
          <p:nvPr/>
        </p:nvSpPr>
        <p:spPr>
          <a:xfrm>
            <a:off x="2816224" y="346758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828924" y="3613631"/>
            <a:ext cx="311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31573" y="3462815"/>
            <a:ext cx="3371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623684" y="3448529"/>
            <a:ext cx="4625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166485" y="3607279"/>
            <a:ext cx="3958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898449" y="3442180"/>
            <a:ext cx="7467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736523" y="3600930"/>
            <a:ext cx="724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4800600" y="2362200"/>
            <a:ext cx="7257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495800" y="2362200"/>
            <a:ext cx="0" cy="457200"/>
          </a:xfrm>
          <a:prstGeom prst="straightConnector1">
            <a:avLst/>
          </a:prstGeom>
          <a:ln w="6032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2209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 Wrapper &amp; Extraction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3200" y="3220030"/>
            <a:ext cx="373380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Captain Donald "Dude"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............... Right Half Back  newline </a:t>
            </a:r>
          </a:p>
          <a:p>
            <a:r>
              <a:rPr lang="en-US" sz="1050" dirty="0" err="1" smtClean="0"/>
              <a:t>LeRoy</a:t>
            </a:r>
            <a:r>
              <a:rPr lang="en-US" sz="1050" dirty="0" smtClean="0"/>
              <a:t> "Sonny' Johnson ..................,....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Half Back   newline </a:t>
            </a:r>
          </a:p>
          <a:p>
            <a:r>
              <a:rPr lang="en-US" sz="1050" dirty="0" err="1" smtClean="0"/>
              <a:t>Orley</a:t>
            </a:r>
            <a:r>
              <a:rPr lang="en-US" sz="1050" dirty="0" smtClean="0"/>
              <a:t> </a:t>
            </a:r>
            <a:r>
              <a:rPr lang="en-US" sz="1050" dirty="0" err="1" smtClean="0"/>
              <a:t>Bakken</a:t>
            </a:r>
            <a:r>
              <a:rPr lang="en-US" sz="1050" dirty="0" smtClean="0"/>
              <a:t> ...........,...........,.......... Quarter Back   newline </a:t>
            </a:r>
          </a:p>
          <a:p>
            <a:r>
              <a:rPr lang="en-US" sz="1050" dirty="0" smtClean="0"/>
              <a:t>Roger </a:t>
            </a:r>
            <a:r>
              <a:rPr lang="en-US" sz="1050" dirty="0" err="1" smtClean="0"/>
              <a:t>Myhrum</a:t>
            </a:r>
            <a:r>
              <a:rPr lang="en-US" sz="1050" dirty="0" smtClean="0"/>
              <a:t> ................................... Full Back   newline </a:t>
            </a:r>
          </a:p>
          <a:p>
            <a:r>
              <a:rPr lang="en-US" sz="1050" dirty="0" smtClean="0"/>
              <a:t>Bill "</a:t>
            </a:r>
            <a:r>
              <a:rPr lang="en-US" sz="1050" dirty="0" err="1" smtClean="0"/>
              <a:t>Schnozz</a:t>
            </a:r>
            <a:r>
              <a:rPr lang="en-US" sz="1050" dirty="0" smtClean="0"/>
              <a:t>" </a:t>
            </a:r>
            <a:r>
              <a:rPr lang="en-US" sz="1050" dirty="0" err="1" smtClean="0"/>
              <a:t>Krohg</a:t>
            </a:r>
            <a:r>
              <a:rPr lang="en-US" sz="1050" dirty="0" smtClean="0"/>
              <a:t> .............................. Center   newline </a:t>
            </a:r>
          </a:p>
          <a:p>
            <a:r>
              <a:rPr lang="en-US" sz="1050" dirty="0" smtClean="0"/>
              <a:t>Howard "Little </a:t>
            </a:r>
            <a:r>
              <a:rPr lang="en-US" sz="1050" dirty="0" err="1" smtClean="0"/>
              <a:t>Huby</a:t>
            </a:r>
            <a:r>
              <a:rPr lang="en-US" sz="1050" dirty="0" smtClean="0"/>
              <a:t>" </a:t>
            </a:r>
            <a:r>
              <a:rPr lang="en-US" sz="1050" dirty="0" err="1" smtClean="0"/>
              <a:t>Megorden</a:t>
            </a:r>
            <a:r>
              <a:rPr lang="en-US" sz="1050" dirty="0" smtClean="0"/>
              <a:t> ................ Right Guard   newline </a:t>
            </a:r>
          </a:p>
          <a:p>
            <a:r>
              <a:rPr lang="en-US" sz="1050" dirty="0" smtClean="0"/>
              <a:t>Royce "Shorty" </a:t>
            </a:r>
            <a:r>
              <a:rPr lang="en-US" sz="1050" dirty="0" err="1" smtClean="0"/>
              <a:t>Norgaard</a:t>
            </a:r>
            <a:r>
              <a:rPr lang="en-US" sz="1050" dirty="0" smtClean="0"/>
              <a:t> ....................... Left Guard   newline </a:t>
            </a:r>
          </a:p>
          <a:p>
            <a:r>
              <a:rPr lang="en-US" sz="1050" dirty="0" smtClean="0"/>
              <a:t>Eugene "Mad Russian" </a:t>
            </a:r>
            <a:r>
              <a:rPr lang="en-US" sz="1050" dirty="0" err="1" smtClean="0"/>
              <a:t>Easthind</a:t>
            </a:r>
            <a:r>
              <a:rPr lang="en-US" sz="1050" dirty="0" smtClean="0"/>
              <a:t> ............... Right Tackle   newline </a:t>
            </a:r>
          </a:p>
          <a:p>
            <a:r>
              <a:rPr lang="en-US" sz="1050" dirty="0" smtClean="0"/>
              <a:t>Alvin "</a:t>
            </a:r>
            <a:r>
              <a:rPr lang="en-US" sz="1050" dirty="0" err="1" smtClean="0"/>
              <a:t>Stuben</a:t>
            </a:r>
            <a:r>
              <a:rPr lang="en-US" sz="1050" dirty="0" smtClean="0"/>
              <a:t>" Hagen ......................... Left Tackle   newline </a:t>
            </a:r>
          </a:p>
          <a:p>
            <a:r>
              <a:rPr lang="en-US" sz="1050" dirty="0" smtClean="0"/>
              <a:t>Richard "Dick" </a:t>
            </a:r>
            <a:r>
              <a:rPr lang="en-US" sz="1050" dirty="0" err="1" smtClean="0"/>
              <a:t>Nienabcr</a:t>
            </a:r>
            <a:r>
              <a:rPr lang="en-US" sz="1050" dirty="0" smtClean="0"/>
              <a:t> ........................ Right End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Oakie</a:t>
            </a:r>
            <a:r>
              <a:rPr lang="en-US" sz="1050" dirty="0" smtClean="0"/>
              <a:t>" </a:t>
            </a:r>
            <a:r>
              <a:rPr lang="en-US" sz="1050" dirty="0" err="1" smtClean="0"/>
              <a:t>Wogsland</a:t>
            </a:r>
            <a:r>
              <a:rPr lang="en-US" sz="1050" dirty="0" smtClean="0"/>
              <a:t> .......................... </a:t>
            </a:r>
            <a:r>
              <a:rPr lang="en-US" sz="1050" dirty="0" err="1" smtClean="0"/>
              <a:t>Lcft</a:t>
            </a:r>
            <a:r>
              <a:rPr lang="en-US" sz="1050" dirty="0" smtClean="0"/>
              <a:t> End   newline </a:t>
            </a:r>
          </a:p>
          <a:p>
            <a:r>
              <a:rPr lang="en-US" sz="1050" dirty="0" smtClean="0"/>
              <a:t>newline </a:t>
            </a:r>
          </a:p>
          <a:p>
            <a:r>
              <a:rPr lang="en-US" sz="1050" dirty="0" smtClean="0"/>
              <a:t>Other lettermen were-   newline </a:t>
            </a:r>
          </a:p>
          <a:p>
            <a:r>
              <a:rPr lang="en-US" sz="1050" dirty="0" smtClean="0"/>
              <a:t>Glenn "Doc" Whaley   newline </a:t>
            </a:r>
          </a:p>
          <a:p>
            <a:r>
              <a:rPr lang="en-US" sz="1050" dirty="0" smtClean="0"/>
              <a:t>Allen "Swede" </a:t>
            </a:r>
            <a:r>
              <a:rPr lang="en-US" sz="1050" dirty="0" err="1" smtClean="0"/>
              <a:t>Enckson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James "</a:t>
            </a:r>
            <a:r>
              <a:rPr lang="en-US" sz="1050" dirty="0" err="1" smtClean="0"/>
              <a:t>Snooky</a:t>
            </a:r>
            <a:r>
              <a:rPr lang="en-US" sz="1050" dirty="0" smtClean="0"/>
              <a:t>" </a:t>
            </a:r>
            <a:r>
              <a:rPr lang="en-US" sz="1050" dirty="0" err="1" smtClean="0"/>
              <a:t>Mittun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Curtis "Curt" Paulson   newline </a:t>
            </a:r>
          </a:p>
          <a:p>
            <a:r>
              <a:rPr lang="en-US" sz="1050" dirty="0" smtClean="0"/>
              <a:t>Arthur "Art" </a:t>
            </a:r>
            <a:r>
              <a:rPr lang="en-US" sz="1050" dirty="0" err="1" smtClean="0"/>
              <a:t>Vig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Forrest "</a:t>
            </a:r>
            <a:r>
              <a:rPr lang="en-US" sz="1050" dirty="0" err="1" smtClean="0"/>
              <a:t>Forry</a:t>
            </a:r>
            <a:r>
              <a:rPr lang="en-US" sz="1050" dirty="0" smtClean="0"/>
              <a:t>" Knudson   newline </a:t>
            </a:r>
          </a:p>
          <a:p>
            <a:r>
              <a:rPr lang="en-US" sz="1050" dirty="0" smtClean="0"/>
              <a:t>Robert "Bobby" </a:t>
            </a:r>
            <a:r>
              <a:rPr lang="en-US" sz="1050" dirty="0" err="1" smtClean="0"/>
              <a:t>Roysland</a:t>
            </a:r>
            <a:r>
              <a:rPr lang="en-US" sz="1050" dirty="0" smtClean="0"/>
              <a:t>   newline </a:t>
            </a:r>
          </a:p>
          <a:p>
            <a:r>
              <a:rPr lang="en-US" sz="1050" dirty="0" smtClean="0"/>
              <a:t>Page 26   newline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17668" y="3300893"/>
            <a:ext cx="430357" cy="112245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68086" y="3296131"/>
            <a:ext cx="394278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9573" y="3304065"/>
            <a:ext cx="284741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06284" y="3296129"/>
            <a:ext cx="4180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7198" y="3283430"/>
            <a:ext cx="834015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816224" y="346758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828924" y="3613631"/>
            <a:ext cx="311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32100" y="3775556"/>
            <a:ext cx="32702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28924" y="3927956"/>
            <a:ext cx="1841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825749" y="4093056"/>
            <a:ext cx="44767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822575" y="4251806"/>
            <a:ext cx="35242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825749" y="4413731"/>
            <a:ext cx="41592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828925" y="4566131"/>
            <a:ext cx="282576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28924" y="4731231"/>
            <a:ext cx="425451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822574" y="4883631"/>
            <a:ext cx="363539" cy="112244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31573" y="3462815"/>
            <a:ext cx="3371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069648" y="3942240"/>
            <a:ext cx="45142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333173" y="4091465"/>
            <a:ext cx="58795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228398" y="4262915"/>
            <a:ext cx="37205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307773" y="4418490"/>
            <a:ext cx="699077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174423" y="4586765"/>
            <a:ext cx="39110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323649" y="4745515"/>
            <a:ext cx="238702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237924" y="4897915"/>
            <a:ext cx="324426" cy="97034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solidFill>
              <a:srgbClr val="FFC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623684" y="3448529"/>
            <a:ext cx="4625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166485" y="3607279"/>
            <a:ext cx="3958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188709" y="3781904"/>
            <a:ext cx="46571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585585" y="3931129"/>
            <a:ext cx="32601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998334" y="4093054"/>
            <a:ext cx="5831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674484" y="4248629"/>
            <a:ext cx="52604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080884" y="4407379"/>
            <a:ext cx="4847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639559" y="4575654"/>
            <a:ext cx="367291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633209" y="4728054"/>
            <a:ext cx="4974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639559" y="4883629"/>
            <a:ext cx="535566" cy="116809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898449" y="3442180"/>
            <a:ext cx="7467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866698" y="3756505"/>
            <a:ext cx="48952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4968299" y="3918430"/>
            <a:ext cx="38475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5161974" y="4083530"/>
            <a:ext cx="67685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006399" y="4239105"/>
            <a:ext cx="59430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5095298" y="4401030"/>
            <a:ext cx="68002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876223" y="4559780"/>
            <a:ext cx="6101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4987349" y="4718530"/>
            <a:ext cx="537152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5088948" y="4874105"/>
            <a:ext cx="470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736523" y="3600930"/>
            <a:ext cx="724477" cy="133541"/>
          </a:xfrm>
          <a:prstGeom prst="roundRect">
            <a:avLst/>
          </a:prstGeom>
          <a:solidFill>
            <a:srgbClr val="7030A0">
              <a:alpha val="35000"/>
            </a:srgbClr>
          </a:solidFill>
          <a:ln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 descr="C:\My Dropbox\Projects\School\Presentations\2011.12 Dissertation Proposal\Pictures\Football Player Lists\NbHmm1_Colore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2842" y="304800"/>
            <a:ext cx="7158316" cy="1676400"/>
          </a:xfrm>
          <a:prstGeom prst="rect">
            <a:avLst/>
          </a:prstGeom>
          <a:noFill/>
        </p:spPr>
      </p:pic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FD01-2660-4EF0-B460-C0E240B7C47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Precision &amp; Recall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5904" y="2604700"/>
            <a:ext cx="37240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\n1. Andrew, b. 1772.\n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5904" y="4700145"/>
            <a:ext cx="37240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\n1. Andrew, b. 1772.\n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9704" y="1690300"/>
            <a:ext cx="83819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Birth Order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2704" y="1676400"/>
            <a:ext cx="82061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Given Name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0928" y="1676400"/>
            <a:ext cx="6740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Birth Year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76904" y="2376100"/>
            <a:ext cx="58618" cy="2872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41130" y="2346792"/>
            <a:ext cx="61543" cy="331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19689" y="2346793"/>
            <a:ext cx="11723" cy="3047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25507" y="3710969"/>
            <a:ext cx="66822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Birth Year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229402" y="4404192"/>
            <a:ext cx="11725" cy="3458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71341" y="4415914"/>
            <a:ext cx="11723" cy="3047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28694" y="172696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Ground</a:t>
            </a:r>
          </a:p>
          <a:p>
            <a:pPr marL="342900" indent="-342900" algn="ctr"/>
            <a:r>
              <a:rPr lang="en-US" sz="1600" dirty="0" smtClean="0"/>
              <a:t>Truth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87767" y="4421777"/>
            <a:ext cx="363414" cy="301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72304" y="5145677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False </a:t>
            </a:r>
          </a:p>
          <a:p>
            <a:pPr marL="342900" indent="-342900" algn="ctr"/>
            <a:r>
              <a:rPr lang="en-US" sz="1400" dirty="0" smtClean="0"/>
              <a:t>Positive</a:t>
            </a:r>
          </a:p>
          <a:p>
            <a:pPr marL="342900" indent="-342900" algn="ctr"/>
            <a:r>
              <a:rPr lang="en-US" sz="1400" b="1" dirty="0" smtClean="0"/>
              <a:t>(Precision</a:t>
            </a:r>
          </a:p>
          <a:p>
            <a:pPr marL="342900" indent="-342900" algn="ctr"/>
            <a:r>
              <a:rPr lang="en-US" sz="1400" b="1" dirty="0" smtClean="0"/>
              <a:t> Error)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43504" y="5145677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False </a:t>
            </a:r>
          </a:p>
          <a:p>
            <a:pPr marL="342900" indent="-342900" algn="ctr"/>
            <a:r>
              <a:rPr lang="en-US" sz="1400" dirty="0" smtClean="0"/>
              <a:t>Negative</a:t>
            </a:r>
          </a:p>
          <a:p>
            <a:pPr marL="342900" indent="-342900" algn="ctr"/>
            <a:r>
              <a:rPr lang="en-US" sz="1400" b="1" dirty="0" smtClean="0"/>
              <a:t>(Recall</a:t>
            </a:r>
          </a:p>
          <a:p>
            <a:pPr marL="342900" indent="-342900" algn="ctr"/>
            <a:r>
              <a:rPr lang="en-US" sz="1400" b="1" dirty="0" smtClean="0"/>
              <a:t> Error)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10304" y="3710969"/>
            <a:ext cx="83819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dirty="0" smtClean="0"/>
              <a:t>Birth Order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37392" y="5145677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False </a:t>
            </a:r>
          </a:p>
          <a:p>
            <a:pPr marL="342900" indent="-342900" algn="ctr"/>
            <a:r>
              <a:rPr lang="en-US" sz="1400" dirty="0" smtClean="0"/>
              <a:t>Positive</a:t>
            </a:r>
          </a:p>
          <a:p>
            <a:pPr marL="342900" indent="-342900" algn="ctr"/>
            <a:r>
              <a:rPr lang="en-US" sz="1400" dirty="0" smtClean="0"/>
              <a:t>and</a:t>
            </a:r>
          </a:p>
          <a:p>
            <a:pPr marL="342900" indent="-342900" algn="ctr"/>
            <a:r>
              <a:rPr lang="en-US" sz="1400" dirty="0" smtClean="0"/>
              <a:t>False</a:t>
            </a:r>
          </a:p>
          <a:p>
            <a:pPr marL="342900" indent="-342900" algn="ctr"/>
            <a:r>
              <a:rPr lang="en-US" sz="1400" dirty="0" smtClean="0"/>
              <a:t>Negative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3524" y="373451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Extractor</a:t>
            </a:r>
          </a:p>
          <a:p>
            <a:pPr marL="342900" indent="-342900" algn="ctr"/>
            <a:r>
              <a:rPr lang="en-US" sz="1600" dirty="0" smtClean="0"/>
              <a:t>Predictions</a:t>
            </a:r>
          </a:p>
        </p:txBody>
      </p:sp>
      <p:pic>
        <p:nvPicPr>
          <p:cNvPr id="24" name="Picture 2" descr="C:\My Dropbox\Projects\School\Presentations\2013.08 ICDAR-HIP\Images\Metrics.png"/>
          <p:cNvPicPr>
            <a:picLocks noChangeAspect="1" noChangeArrowheads="1"/>
          </p:cNvPicPr>
          <p:nvPr/>
        </p:nvPicPr>
        <p:blipFill>
          <a:blip r:embed="rId3" cstate="print"/>
          <a:srcRect l="1134" t="4023" r="55566" b="4023"/>
          <a:stretch>
            <a:fillRect/>
          </a:stretch>
        </p:blipFill>
        <p:spPr bwMode="auto">
          <a:xfrm>
            <a:off x="457200" y="4572000"/>
            <a:ext cx="2514600" cy="150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Evaluation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2050" name="Picture 2" descr="C:\My Dropbox\Projects\School\Presentations\2013.08 ICDAR-HIP\Images\Metric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8739" y="1752600"/>
            <a:ext cx="7839235" cy="2209800"/>
          </a:xfrm>
          <a:prstGeom prst="rect">
            <a:avLst/>
          </a:prstGeom>
          <a:noFill/>
        </p:spPr>
      </p:pic>
      <p:pic>
        <p:nvPicPr>
          <p:cNvPr id="2051" name="Picture 3" descr="C:\My Dropbox\Projects\School\Presentations\2013.08 ICDAR-HIP\Images\Metrics Variabl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694" y="4267200"/>
            <a:ext cx="7553325" cy="1171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5791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Evaluated on 60 short-record lists from “The Ely Ancestry” family history book containing 3088 non-space word tokens, 1254 extractable field strings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 Efficiency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1026" name="Picture 2" descr="C:\My Dropbox\Projects\School\Presentations\2013.08 ICDAR-HIP\Images\OntPopCostEffective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18" y="2209800"/>
            <a:ext cx="8345765" cy="3124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315200" y="2811363"/>
            <a:ext cx="838199" cy="1982828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Local HMM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 (Packer and Embley, 2013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“Big Data” Challenges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019800" y="4343400"/>
            <a:ext cx="2590800" cy="2057400"/>
            <a:chOff x="609600" y="1524000"/>
            <a:chExt cx="6705600" cy="4782511"/>
          </a:xfrm>
          <a:effectLst>
            <a:outerShdw blurRad="190500" dist="50800" dir="5400000" algn="ctr" rotWithShape="0">
              <a:schemeClr val="tx1"/>
            </a:outerShdw>
          </a:effectLst>
        </p:grpSpPr>
        <p:pic>
          <p:nvPicPr>
            <p:cNvPr id="29" name="Picture 2" descr="C:\My Dropbox\Projects\School\Presentations\2012.02 RT-FHTW 2012\Images\ChristmasProgra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0"/>
              <a:ext cx="6705600" cy="4782511"/>
            </a:xfrm>
            <a:prstGeom prst="rect">
              <a:avLst/>
            </a:prstGeom>
            <a:noFill/>
          </p:spPr>
        </p:pic>
        <p:sp>
          <p:nvSpPr>
            <p:cNvPr id="30" name="Rounded Rectangle 29"/>
            <p:cNvSpPr/>
            <p:nvPr/>
          </p:nvSpPr>
          <p:spPr>
            <a:xfrm>
              <a:off x="2939143" y="1971867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010608" y="4915675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17914" y="2749418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074229" y="5184708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55567" y="3623386"/>
              <a:ext cx="1045027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754" name="Picture 2" descr="C:\My Dropbox\Projects\School\Presentations\2014.09 Dissertation Defense\Images\List 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7237" y="4017962"/>
            <a:ext cx="2071688" cy="1316038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6" name="Picture 4" descr="C:\My Dropbox\Projects\School\Presentations\2014.09 Dissertation Defense\Images\List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837" y="5595938"/>
            <a:ext cx="5102225" cy="804862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9" name="Picture 7" descr="C:\My Dropbox\Projects\School\Presentations\2014.09 Dissertation Defense\Images\List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637" y="3760788"/>
            <a:ext cx="2730500" cy="1725612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5" name="Picture 3" descr="C:\My Dropbox\Projects\School\Presentations\2014.09 Dissertation Defense\Images\List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322388"/>
            <a:ext cx="2438400" cy="2335212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7" name="Picture 5" descr="C:\My Dropbox\Projects\School\Presentations\2014.09 Dissertation Defense\Images\List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8025" y="2514600"/>
            <a:ext cx="2182812" cy="1225550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pic>
        <p:nvPicPr>
          <p:cNvPr id="74758" name="Picture 6" descr="C:\My Dropbox\Projects\School\Presentations\2014.09 Dissertation Defense\Images\List 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1381125"/>
            <a:ext cx="2286000" cy="981075"/>
          </a:xfrm>
          <a:prstGeom prst="rect">
            <a:avLst/>
          </a:prstGeom>
          <a:noFill/>
          <a:effectLst>
            <a:outerShdw blurRad="190500" dist="50800" dir="5400000" algn="ctr" rotWithShape="0">
              <a:schemeClr val="tx1"/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964237" y="1447800"/>
            <a:ext cx="2722563" cy="2667000"/>
            <a:chOff x="782637" y="1371600"/>
            <a:chExt cx="6608763" cy="4927106"/>
          </a:xfrm>
          <a:effectLst>
            <a:outerShdw blurRad="190500" dist="50800" dir="5400000" algn="ctr" rotWithShape="0">
              <a:schemeClr val="tx1"/>
            </a:outerShdw>
          </a:effectLst>
        </p:grpSpPr>
        <p:pic>
          <p:nvPicPr>
            <p:cNvPr id="14" name="Picture 2" descr="C:\My Dropbox\Projects\School\Presentations\2012.02 RT-FHTW 2012\Images\Districts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8000" contrast="57000"/>
            </a:blip>
            <a:srcRect/>
            <a:stretch>
              <a:fillRect/>
            </a:stretch>
          </p:blipFill>
          <p:spPr bwMode="auto">
            <a:xfrm>
              <a:off x="782637" y="1371600"/>
              <a:ext cx="6608763" cy="4927106"/>
            </a:xfrm>
            <a:prstGeom prst="rect">
              <a:avLst/>
            </a:prstGeom>
            <a:noFill/>
          </p:spPr>
        </p:pic>
        <p:sp>
          <p:nvSpPr>
            <p:cNvPr id="15" name="Rounded Rectangle 14"/>
            <p:cNvSpPr/>
            <p:nvPr/>
          </p:nvSpPr>
          <p:spPr>
            <a:xfrm>
              <a:off x="5001209" y="3475651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508103" y="2085390"/>
              <a:ext cx="592494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58079" y="2377749"/>
              <a:ext cx="60247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54200" y="2378074"/>
              <a:ext cx="263070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26149" y="3473449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33257" y="4382275"/>
              <a:ext cx="100304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42647" y="4380073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15683" y="4869023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640623" y="4866821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05874" y="5306006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30814" y="5303804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83630" y="3693365"/>
              <a:ext cx="1018592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08570" y="3691163"/>
              <a:ext cx="266701" cy="22860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solidFill>
                <a:schemeClr val="accent6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HMM Induction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3074" name="Picture 2" descr="C:\My Dropbox\Projects\School\Presentations\2013.08 ICDAR-HIP\Images\HM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1569"/>
            <a:ext cx="9145588" cy="1865631"/>
          </a:xfrm>
          <a:prstGeom prst="rect">
            <a:avLst/>
          </a:prstGeom>
          <a:noFill/>
        </p:spPr>
      </p:pic>
      <p:pic>
        <p:nvPicPr>
          <p:cNvPr id="3075" name="Picture 3" descr="C:\My Dropbox\Projects\School\Presentations\2013.08 ICDAR-HIP\Images\HMM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035" y="4267200"/>
            <a:ext cx="3792140" cy="1981200"/>
          </a:xfrm>
          <a:prstGeom prst="rect">
            <a:avLst/>
          </a:prstGeom>
          <a:noFill/>
        </p:spPr>
      </p:pic>
      <p:pic>
        <p:nvPicPr>
          <p:cNvPr id="3076" name="Picture 4" descr="C:\My Dropbox\Projects\School\Presentations\2013.08 ICDAR-HIP\Images\List from Pap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52470"/>
            <a:ext cx="3124200" cy="1428655"/>
          </a:xfrm>
          <a:prstGeom prst="rect">
            <a:avLst/>
          </a:prstGeom>
          <a:noFill/>
        </p:spPr>
      </p:pic>
      <p:pic>
        <p:nvPicPr>
          <p:cNvPr id="1026" name="Picture 2" descr="C:\My Dropbox\Projects\School\Presentations\2013.08 ICDAR-HIP\Images\HMM Ma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5040" y="1524000"/>
            <a:ext cx="5533920" cy="762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724400" y="3200400"/>
            <a:ext cx="11430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5257800"/>
            <a:ext cx="18288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4191000"/>
            <a:ext cx="762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2643" y="4578410"/>
            <a:ext cx="1453415" cy="195720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91916" y="5149516"/>
            <a:ext cx="350520" cy="173254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4267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Initialize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4419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 Active Learning</a:t>
            </a:r>
          </a:p>
          <a:p>
            <a:pPr marL="342900" indent="-342900"/>
            <a:r>
              <a:rPr lang="en-US" sz="1400" dirty="0" smtClean="0"/>
              <a:t>(Novelty Detection)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HMM Modeling Details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Sparse, Noisy Data: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Parameter smoothing:  Prior knowledge as non-zero </a:t>
            </a:r>
            <a:r>
              <a:rPr lang="en-US" dirty="0" err="1" smtClean="0"/>
              <a:t>Dirichlet</a:t>
            </a:r>
            <a:r>
              <a:rPr lang="en-US" dirty="0" smtClean="0"/>
              <a:t> priors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Emission model parameter tying for shared lexical object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Cluster field words in </a:t>
            </a:r>
            <a:r>
              <a:rPr lang="en-US" dirty="0" err="1" smtClean="0"/>
              <a:t>emiss</a:t>
            </a:r>
            <a:r>
              <a:rPr lang="en-US" dirty="0" smtClean="0"/>
              <a:t>. model with 5 character classes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List Structure: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 model is fine-grained total order among word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Tr. model is cyclical only at record delimiters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Tr. model is a total order: non-zero priors allow for deletions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Tr. model has unique “unknown” states to allow for insertions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Delimiter state </a:t>
            </a:r>
            <a:r>
              <a:rPr lang="en-US" dirty="0" err="1" smtClean="0"/>
              <a:t>emiss</a:t>
            </a:r>
            <a:r>
              <a:rPr lang="en-US" dirty="0" smtClean="0"/>
              <a:t>. models don’t use word clustering like field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3074" name="Picture 2" descr="C:\My Dropbox\Projects\School\Presentations\2013.08 ICDAR-HIP\Images\HM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143" y="5087146"/>
            <a:ext cx="6439715" cy="131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Global Regex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(Packer and Embley, 2014a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AUL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676400"/>
            <a:ext cx="32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Area Under the Learning Curve</a:t>
            </a:r>
          </a:p>
          <a:p>
            <a:endParaRPr lang="en-US" b="1" dirty="0" smtClean="0"/>
          </a:p>
          <a:p>
            <a:r>
              <a:rPr lang="en-US" dirty="0" smtClean="0"/>
              <a:t>Prec. </a:t>
            </a:r>
          </a:p>
          <a:p>
            <a:r>
              <a:rPr lang="en-US" dirty="0" smtClean="0"/>
              <a:t>CRF:  54.1 </a:t>
            </a:r>
          </a:p>
          <a:p>
            <a:r>
              <a:rPr lang="en-US" dirty="0" smtClean="0"/>
              <a:t>ListReader (One-phase):  95.6 </a:t>
            </a:r>
          </a:p>
          <a:p>
            <a:r>
              <a:rPr lang="en-US" dirty="0" smtClean="0"/>
              <a:t>ListReader (Two-phase):  94.4</a:t>
            </a:r>
          </a:p>
          <a:p>
            <a:endParaRPr lang="en-US" dirty="0" smtClean="0"/>
          </a:p>
          <a:p>
            <a:r>
              <a:rPr lang="en-US" dirty="0" smtClean="0"/>
              <a:t>Rec. </a:t>
            </a:r>
          </a:p>
          <a:p>
            <a:r>
              <a:rPr lang="en-US" dirty="0" smtClean="0"/>
              <a:t>CRF:  34.4 </a:t>
            </a:r>
          </a:p>
          <a:p>
            <a:r>
              <a:rPr lang="en-US" dirty="0" smtClean="0"/>
              <a:t>ListReader (One-phase):  32.7 </a:t>
            </a:r>
          </a:p>
          <a:p>
            <a:r>
              <a:rPr lang="en-US" dirty="0" smtClean="0"/>
              <a:t>ListReader (Two-phase):  39.0</a:t>
            </a:r>
          </a:p>
          <a:p>
            <a:endParaRPr lang="en-US" dirty="0" smtClean="0"/>
          </a:p>
          <a:p>
            <a:r>
              <a:rPr lang="en-US" dirty="0" smtClean="0"/>
              <a:t>F1</a:t>
            </a:r>
          </a:p>
          <a:p>
            <a:r>
              <a:rPr lang="en-US" dirty="0" smtClean="0"/>
              <a:t>CRF:  39.5 </a:t>
            </a:r>
          </a:p>
          <a:p>
            <a:r>
              <a:rPr lang="en-US" dirty="0" smtClean="0"/>
              <a:t>ListReader (One-phase):  48.6 </a:t>
            </a:r>
          </a:p>
          <a:p>
            <a:r>
              <a:rPr lang="en-US" dirty="0" smtClean="0"/>
              <a:t>ListReader (Two-phase):  55.1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3" cstate="print">
            <a:lum bright="52000" contrast="-87000"/>
          </a:blip>
          <a:srcRect b="1875"/>
          <a:stretch>
            <a:fillRect/>
          </a:stretch>
        </p:blipFill>
        <p:spPr bwMode="auto">
          <a:xfrm>
            <a:off x="-98477" y="0"/>
            <a:ext cx="9429854" cy="69398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64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Global HMM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</a:br>
            <a:r>
              <a:rPr lang="en-US" sz="3200" dirty="0" smtClean="0"/>
              <a:t>(Packer and Embley, 2014b</a:t>
            </a:r>
            <a:r>
              <a:rPr lang="sv-SE" sz="3200" dirty="0" smtClean="0"/>
              <a:t>)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HMM Field Group Template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134148" name="Picture 4" descr="C:\My Dropbox\Projects\School\Writing\ListReaderAgi4\3_TKDD-2014_Paper\Images\HmmModelPara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3962400" cy="27209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4150" name="Picture 6" descr="C:\My Dropbox\Projects\School\Presentations\2014.09 Dissertation Defense\Images\HMM Field Group Selec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52" y="1760136"/>
            <a:ext cx="3657600" cy="37412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4147" name="Picture 3" descr="C:\My Dropbox\Projects\School\Writing\ListReaderAgi4\3_TKDD-2014_Paper\Images\HmmStat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4652" y="1607736"/>
            <a:ext cx="4682148" cy="1752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My Dropbox\Projects\School\Presentations\2013.08 ICDAR-HIP\Images\HMM Ma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715000"/>
            <a:ext cx="3452760" cy="475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992981" y="5095876"/>
            <a:ext cx="1931194" cy="107156"/>
          </a:xfrm>
          <a:prstGeom prst="round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F-measure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 dirty="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152400" y="1143000"/>
          <a:ext cx="6096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6096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743200" y="3048000"/>
          <a:ext cx="6096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Acrobat Document" r:id="rId6" imgW="10622520" imgH="5841000" progId="AcroExch.Document.11">
                  <p:embed/>
                </p:oleObj>
              </mc:Choice>
              <mc:Fallback>
                <p:oleObj name="Acrobat Document" r:id="rId6" imgW="10622520" imgH="584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6096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Precision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 dirty="0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52400" y="1143000"/>
          <a:ext cx="6096000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2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6096000" cy="33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743200" y="3048000"/>
          <a:ext cx="6096000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Acrobat Document" r:id="rId6" imgW="10622520" imgH="5841000" progId="AcroExch.Document.11">
                  <p:embed/>
                </p:oleObj>
              </mc:Choice>
              <mc:Fallback>
                <p:oleObj name="Acrobat Document" r:id="rId6" imgW="10622520" imgH="584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6096000" cy="335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Recall Results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 dirty="0"/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152400" y="1143000"/>
          <a:ext cx="6096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Acrobat Document" r:id="rId4" imgW="10622520" imgH="5841000" progId="AcroExch.Document.11">
                  <p:embed/>
                </p:oleObj>
              </mc:Choice>
              <mc:Fallback>
                <p:oleObj name="Acrobat Document" r:id="rId4" imgW="10622520" imgH="5841000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6096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743200" y="3048000"/>
          <a:ext cx="60960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Acrobat Document" r:id="rId6" imgW="10622520" imgH="5841000" progId="AcroExch.Document.11">
                  <p:embed/>
                </p:oleObj>
              </mc:Choice>
              <mc:Fallback>
                <p:oleObj name="Acrobat Document" r:id="rId6" imgW="10622520" imgH="5841000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048000"/>
                        <a:ext cx="60960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6">
                  <a:lumMod val="50000"/>
                </a:schemeClr>
              </a:solidFill>
              <a:latin typeface="Letter Gothic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1027" name="Picture 3" descr="C:\My Dropbox\Projects\School\Presentations\2012.12 Dissertation Proposal\Pictures\Background\blue fractal.jpg"/>
          <p:cNvPicPr>
            <a:picLocks noChangeAspect="1" noChangeArrowheads="1"/>
          </p:cNvPicPr>
          <p:nvPr/>
        </p:nvPicPr>
        <p:blipFill>
          <a:blip r:embed="rId2" cstate="print">
            <a:lum contrast="-27000"/>
          </a:blip>
          <a:srcRect/>
          <a:stretch>
            <a:fillRect/>
          </a:stretch>
        </p:blipFill>
        <p:spPr bwMode="auto">
          <a:xfrm>
            <a:off x="-38100" y="-57150"/>
            <a:ext cx="9220200" cy="6915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:\My Dropbox\Projects\School\Presentations\2014.09 Dissertation Defense\Images\computer_m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85775" cy="1036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Human Effort Challenges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42802" y="1402377"/>
            <a:ext cx="3291598" cy="25887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5" cstate="print"/>
          <a:srcRect t="47547"/>
          <a:stretch>
            <a:fillRect/>
          </a:stretch>
        </p:blipFill>
        <p:spPr bwMode="auto">
          <a:xfrm>
            <a:off x="304800" y="1447800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495800" y="22098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54856" y="2025731"/>
            <a:ext cx="571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9474" y="2025731"/>
            <a:ext cx="39052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8575" y="2025731"/>
            <a:ext cx="38100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14500" y="2025731"/>
            <a:ext cx="4000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11400" y="2025731"/>
            <a:ext cx="2095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55950" y="2025731"/>
            <a:ext cx="4889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20974" y="2025731"/>
            <a:ext cx="20637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3474" y="2025731"/>
            <a:ext cx="414054" cy="139953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8200" y="4496812"/>
            <a:ext cx="762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Given Names</a:t>
            </a:r>
          </a:p>
          <a:p>
            <a:r>
              <a:rPr lang="en-US" sz="800" dirty="0" smtClean="0"/>
              <a:t>Ali </a:t>
            </a:r>
          </a:p>
          <a:p>
            <a:r>
              <a:rPr lang="en-US" sz="800" dirty="0" smtClean="0"/>
              <a:t>Alison </a:t>
            </a:r>
          </a:p>
          <a:p>
            <a:r>
              <a:rPr lang="en-US" sz="800" dirty="0" smtClean="0"/>
              <a:t>Alex </a:t>
            </a:r>
          </a:p>
          <a:p>
            <a:r>
              <a:rPr lang="en-US" sz="800" dirty="0" err="1" smtClean="0"/>
              <a:t>Andie</a:t>
            </a:r>
            <a:r>
              <a:rPr lang="en-US" sz="800" dirty="0" smtClean="0"/>
              <a:t> </a:t>
            </a:r>
          </a:p>
          <a:p>
            <a:r>
              <a:rPr lang="en-US" sz="800" dirty="0" smtClean="0"/>
              <a:t>Andy </a:t>
            </a:r>
          </a:p>
          <a:p>
            <a:r>
              <a:rPr lang="en-US" sz="800" dirty="0" smtClean="0"/>
              <a:t>Ariel </a:t>
            </a:r>
          </a:p>
          <a:p>
            <a:r>
              <a:rPr lang="en-US" sz="800" dirty="0" smtClean="0"/>
              <a:t>Caroline</a:t>
            </a:r>
          </a:p>
          <a:p>
            <a:r>
              <a:rPr lang="en-US" sz="800" dirty="0" smtClean="0"/>
              <a:t>Chris </a:t>
            </a:r>
          </a:p>
          <a:p>
            <a:r>
              <a:rPr lang="en-US" sz="800" dirty="0" smtClean="0"/>
              <a:t>Cindy </a:t>
            </a:r>
          </a:p>
          <a:p>
            <a:r>
              <a:rPr lang="en-US" sz="800" dirty="0" smtClean="0"/>
              <a:t>Claire </a:t>
            </a:r>
          </a:p>
          <a:p>
            <a:r>
              <a:rPr lang="en-US" sz="800" dirty="0" smtClean="0"/>
              <a:t>Corey </a:t>
            </a:r>
          </a:p>
          <a:p>
            <a:r>
              <a:rPr lang="en-US" sz="800" dirty="0" smtClean="0"/>
              <a:t>Daisy </a:t>
            </a:r>
          </a:p>
          <a:p>
            <a:r>
              <a:rPr lang="en-US" sz="800" dirty="0" smtClean="0"/>
              <a:t>Diane 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86400" y="4495800"/>
            <a:ext cx="762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Surnames</a:t>
            </a:r>
          </a:p>
          <a:p>
            <a:r>
              <a:rPr lang="en-US" sz="800" dirty="0" smtClean="0"/>
              <a:t>Adams</a:t>
            </a:r>
          </a:p>
          <a:p>
            <a:r>
              <a:rPr lang="en-US" sz="800" dirty="0" smtClean="0"/>
              <a:t>Allen</a:t>
            </a:r>
          </a:p>
          <a:p>
            <a:r>
              <a:rPr lang="en-US" sz="800" dirty="0" smtClean="0"/>
              <a:t>Anderson</a:t>
            </a:r>
          </a:p>
          <a:p>
            <a:r>
              <a:rPr lang="en-US" sz="800" dirty="0" smtClean="0"/>
              <a:t>Baker</a:t>
            </a:r>
          </a:p>
          <a:p>
            <a:r>
              <a:rPr lang="en-US" sz="800" dirty="0" smtClean="0"/>
              <a:t>Brown</a:t>
            </a:r>
          </a:p>
          <a:p>
            <a:r>
              <a:rPr lang="en-US" sz="800" dirty="0" smtClean="0"/>
              <a:t>Campbell</a:t>
            </a:r>
          </a:p>
          <a:p>
            <a:r>
              <a:rPr lang="en-US" sz="800" dirty="0" smtClean="0"/>
              <a:t>Clark</a:t>
            </a:r>
          </a:p>
          <a:p>
            <a:r>
              <a:rPr lang="en-US" sz="800" dirty="0" smtClean="0"/>
              <a:t>Davis</a:t>
            </a:r>
          </a:p>
          <a:p>
            <a:r>
              <a:rPr lang="en-US" sz="800" dirty="0" err="1" smtClean="0"/>
              <a:t>García</a:t>
            </a:r>
            <a:endParaRPr lang="en-US" sz="800" dirty="0" smtClean="0"/>
          </a:p>
          <a:p>
            <a:r>
              <a:rPr lang="en-US" sz="800" dirty="0" err="1" smtClean="0"/>
              <a:t>González</a:t>
            </a:r>
            <a:endParaRPr lang="en-US" sz="800" dirty="0" smtClean="0"/>
          </a:p>
          <a:p>
            <a:r>
              <a:rPr lang="en-US" sz="800" dirty="0" smtClean="0"/>
              <a:t>Green</a:t>
            </a:r>
          </a:p>
          <a:p>
            <a:r>
              <a:rPr lang="en-US" sz="800" dirty="0" smtClean="0"/>
              <a:t>Hall</a:t>
            </a:r>
          </a:p>
          <a:p>
            <a:r>
              <a:rPr lang="en-US" sz="800" dirty="0" smtClean="0"/>
              <a:t>Harris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24600" y="4495800"/>
            <a:ext cx="762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Months</a:t>
            </a:r>
          </a:p>
          <a:p>
            <a:r>
              <a:rPr lang="en-US" sz="800" dirty="0" smtClean="0"/>
              <a:t>Jan.</a:t>
            </a:r>
          </a:p>
          <a:p>
            <a:r>
              <a:rPr lang="en-US" sz="800" dirty="0" smtClean="0"/>
              <a:t>January</a:t>
            </a:r>
          </a:p>
          <a:p>
            <a:r>
              <a:rPr lang="en-US" sz="800" dirty="0" smtClean="0"/>
              <a:t>Feb.</a:t>
            </a:r>
          </a:p>
          <a:p>
            <a:r>
              <a:rPr lang="en-US" sz="800" dirty="0" smtClean="0"/>
              <a:t>February</a:t>
            </a:r>
          </a:p>
          <a:p>
            <a:r>
              <a:rPr lang="en-US" sz="800" dirty="0" smtClean="0"/>
              <a:t>Mar.</a:t>
            </a:r>
          </a:p>
          <a:p>
            <a:r>
              <a:rPr lang="en-US" sz="800" dirty="0" smtClean="0"/>
              <a:t>March</a:t>
            </a:r>
          </a:p>
          <a:p>
            <a:r>
              <a:rPr lang="en-US" sz="800" dirty="0" smtClean="0"/>
              <a:t>Apr.</a:t>
            </a:r>
          </a:p>
          <a:p>
            <a:r>
              <a:rPr lang="en-US" sz="800" dirty="0" smtClean="0"/>
              <a:t>April</a:t>
            </a:r>
          </a:p>
          <a:p>
            <a:r>
              <a:rPr lang="en-US" sz="800" dirty="0" smtClean="0"/>
              <a:t>May</a:t>
            </a:r>
          </a:p>
          <a:p>
            <a:r>
              <a:rPr lang="en-US" sz="800" dirty="0" smtClean="0"/>
              <a:t>Jun.</a:t>
            </a:r>
          </a:p>
          <a:p>
            <a:r>
              <a:rPr lang="en-US" sz="800" dirty="0" smtClean="0"/>
              <a:t>June</a:t>
            </a:r>
          </a:p>
          <a:p>
            <a:r>
              <a:rPr lang="en-US" sz="800" dirty="0" smtClean="0"/>
              <a:t>Jul.</a:t>
            </a:r>
          </a:p>
          <a:p>
            <a:r>
              <a:rPr lang="en-US" sz="800" dirty="0" smtClean="0"/>
              <a:t>July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62800" y="4495800"/>
            <a:ext cx="9906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Predicates</a:t>
            </a:r>
          </a:p>
          <a:p>
            <a:r>
              <a:rPr lang="en-US" sz="800" dirty="0" smtClean="0"/>
              <a:t>b.</a:t>
            </a:r>
          </a:p>
          <a:p>
            <a:r>
              <a:rPr lang="en-US" sz="800" dirty="0" smtClean="0"/>
              <a:t>born</a:t>
            </a:r>
          </a:p>
          <a:p>
            <a:r>
              <a:rPr lang="en-US" sz="800" dirty="0" smtClean="0"/>
              <a:t>born on</a:t>
            </a:r>
          </a:p>
          <a:p>
            <a:r>
              <a:rPr lang="en-US" sz="800" dirty="0" smtClean="0"/>
              <a:t>baptized</a:t>
            </a:r>
          </a:p>
          <a:p>
            <a:r>
              <a:rPr lang="en-US" sz="800" dirty="0" smtClean="0"/>
              <a:t>was baptized</a:t>
            </a:r>
          </a:p>
          <a:p>
            <a:r>
              <a:rPr lang="en-US" sz="800" dirty="0" smtClean="0"/>
              <a:t>was baptized on</a:t>
            </a:r>
          </a:p>
          <a:p>
            <a:r>
              <a:rPr lang="en-US" sz="800" dirty="0" smtClean="0"/>
              <a:t>was baptized in</a:t>
            </a:r>
          </a:p>
          <a:p>
            <a:r>
              <a:rPr lang="en-US" sz="800" dirty="0" smtClean="0"/>
              <a:t>d.</a:t>
            </a:r>
          </a:p>
          <a:p>
            <a:r>
              <a:rPr lang="en-US" sz="800" dirty="0" smtClean="0"/>
              <a:t>died</a:t>
            </a:r>
          </a:p>
          <a:p>
            <a:r>
              <a:rPr lang="en-US" sz="800" dirty="0" smtClean="0"/>
              <a:t>died on</a:t>
            </a:r>
          </a:p>
          <a:p>
            <a:r>
              <a:rPr lang="en-US" sz="800" dirty="0" smtClean="0"/>
              <a:t>m.</a:t>
            </a:r>
          </a:p>
          <a:p>
            <a:r>
              <a:rPr lang="en-US" sz="800" dirty="0" smtClean="0"/>
              <a:t>married</a:t>
            </a:r>
          </a:p>
          <a:p>
            <a:r>
              <a:rPr lang="en-US" sz="800" dirty="0" smtClean="0"/>
              <a:t>was married to</a:t>
            </a:r>
          </a:p>
          <a:p>
            <a:r>
              <a:rPr lang="en-US" sz="800" dirty="0" smtClean="0"/>
              <a:t>…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7200" y="4572000"/>
            <a:ext cx="1828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Regular Expressions for Dates</a:t>
            </a:r>
          </a:p>
          <a:p>
            <a:r>
              <a:rPr lang="en-US" sz="800" dirty="0" smtClean="0"/>
              <a:t>^(0[1-9]|1[012])[- /.](0[1-9]|[12][0-9]|3[01])[- /.](19|20)\d\d$.</a:t>
            </a:r>
          </a:p>
          <a:p>
            <a:r>
              <a:rPr lang="en-US" sz="800" dirty="0" smtClean="0"/>
              <a:t>^(0[1-9]|[12][0-9]|3[01])[- /.](0[1-9]|1[012])[- /.](19|20)\d\d$   …</a:t>
            </a:r>
            <a:endParaRPr lang="en-US" sz="800" b="1" dirty="0" smtClean="0"/>
          </a:p>
        </p:txBody>
      </p:sp>
      <p:pic>
        <p:nvPicPr>
          <p:cNvPr id="73730" name="Picture 2" descr="C:\My Dropbox\Projects\School\Presentations\2014.09 Dissertation Defense\Images\keyboa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570793"/>
            <a:ext cx="1524000" cy="753807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2438400" y="4572000"/>
            <a:ext cx="19812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Regular Expression for Records</a:t>
            </a:r>
          </a:p>
          <a:p>
            <a:r>
              <a:rPr lang="pl-PL" sz="800" dirty="0" smtClean="0"/>
              <a:t>(([\n])([\d]{1})(\.[ \n])(([A-Z]+[a-z]+|[A-Z]+[a-z]+[A-Z]+[a-z]+)|([A-Z]+[a-z]+|[A-Z]+[a-z]+[A-Z]+[a-z]+)([ \n])([A-Z]+[a-z]+|[A-Z]+[a-z]+[A-Z]+[a-z]+)|([A-Z]+[a-z]+|[A-Z]+[a-z]+[A-Z]+[a-z]+)([ \n])([A-Z]+[a-z]+|[A-Z]+[a-z]+[A-Z]+[a-z]+)([ \n])([A-Z]+[a-z]+|[A-Z]+[a-z]+[A-Z]+[a-z]+)|([A-Z]+[a-z]+|[A-Z]+[a-z]+[A-Z]+[a-z]+)([ \n])([A-Z]+[a-z]+|[A-Z]+[a-z]+[A-Z]+[a-z]+)([ \n])([A-Z]+[a-z]+|[A-Z]+[a-z]+[A-Z]+[a-z]+)([ \n])([A-Z]+[a-z]+|[A-Z]+[a-z]+[A-Z]+[a-z]+)|([A-Z]+[a-z]+|[A-Z]+[a-z]+[A-Z]+[a-z</a:t>
            </a:r>
            <a:r>
              <a:rPr lang="en-US" sz="800" dirty="0" smtClean="0"/>
              <a:t>   …</a:t>
            </a:r>
            <a:endParaRPr lang="en-US" sz="800" b="1" dirty="0" smtClean="0"/>
          </a:p>
        </p:txBody>
      </p:sp>
      <p:pic>
        <p:nvPicPr>
          <p:cNvPr id="25" name="Picture 2" descr="C:\My Dropbox\Projects\School\Presentations\2014.09 Dissertation Defense\Images\keyboa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200400"/>
            <a:ext cx="1524000" cy="75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9828" y="1828801"/>
            <a:ext cx="3972370" cy="3124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" name="Picture 2" descr="C:\My Dropbox\Projects\School\Writing\ListReaderPrototype\1_ICDAR_2013\Images\ElyPage154.PNG"/>
          <p:cNvPicPr>
            <a:picLocks noChangeAspect="1" noChangeArrowheads="1"/>
          </p:cNvPicPr>
          <p:nvPr/>
        </p:nvPicPr>
        <p:blipFill>
          <a:blip r:embed="rId4" cstate="print"/>
          <a:srcRect t="47547"/>
          <a:stretch>
            <a:fillRect/>
          </a:stretch>
        </p:blipFill>
        <p:spPr bwMode="auto">
          <a:xfrm>
            <a:off x="4572000" y="2438400"/>
            <a:ext cx="4267200" cy="16390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3429000" y="3124200"/>
            <a:ext cx="1447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022056" y="3016331"/>
            <a:ext cx="571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6674" y="3016331"/>
            <a:ext cx="39052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5775" y="3016331"/>
            <a:ext cx="38100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1700" y="3016331"/>
            <a:ext cx="4000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78600" y="3016331"/>
            <a:ext cx="2095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23150" y="3016331"/>
            <a:ext cx="488950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88174" y="3016331"/>
            <a:ext cx="206375" cy="142875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My Dropbox\Projects\School\Presentations\2013.03 RT-FHTW 2013\Images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3171525"/>
            <a:ext cx="457200" cy="45720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7940674" y="3016331"/>
            <a:ext cx="414054" cy="139953"/>
          </a:xfrm>
          <a:prstGeom prst="roundRect">
            <a:avLst/>
          </a:pr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371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ListReader Form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1981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OCR Text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29000" y="3581400"/>
            <a:ext cx="144780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029200" y="31750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6025" y="32989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9200" y="343225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29200" y="35560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29200" y="36830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22850" y="3810081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26025" y="3933906"/>
            <a:ext cx="56356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62550" y="3156031"/>
            <a:ext cx="469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53025" y="3289381"/>
            <a:ext cx="2984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9850" y="3416381"/>
            <a:ext cx="3016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56200" y="3546556"/>
            <a:ext cx="2698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56200" y="3673556"/>
            <a:ext cx="3143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153025" y="38005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53025" y="3930731"/>
            <a:ext cx="479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00700" y="3800556"/>
            <a:ext cx="4222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42026" y="3800556"/>
            <a:ext cx="3238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70551" y="3930731"/>
            <a:ext cx="688974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80050" y="3416381"/>
            <a:ext cx="3778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19775" y="31655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35700" y="3165556"/>
            <a:ext cx="2127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38800" y="32957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934200" y="3159206"/>
            <a:ext cx="40957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73725" y="3676731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29275" y="3546556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45200" y="3429000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181850" y="3416300"/>
            <a:ext cx="3683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96000" y="36766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86575" y="3416300"/>
            <a:ext cx="2635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448425" y="3419475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57900" y="3295650"/>
            <a:ext cx="21590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369175" y="3152775"/>
            <a:ext cx="222250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565900" y="394335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62725" y="38100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81825" y="3810000"/>
            <a:ext cx="225425" cy="126919"/>
          </a:xfrm>
          <a:prstGeom prst="round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487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600" dirty="0" smtClean="0"/>
              <a:t>Unsupervised Active Learning Pipeline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2000" y="5638800"/>
            <a:ext cx="762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Conflate Text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9" name="Straight Arrow Connector 58"/>
          <p:cNvCxnSpPr>
            <a:stCxn id="58" idx="3"/>
            <a:endCxn id="62" idx="1"/>
          </p:cNvCxnSpPr>
          <p:nvPr/>
        </p:nvCxnSpPr>
        <p:spPr>
          <a:xfrm>
            <a:off x="1524000" y="59436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905000" y="5638800"/>
            <a:ext cx="838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Build Suffix Tree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124200" y="5638800"/>
            <a:ext cx="91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Find Record Patterns in Tree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6" name="Straight Arrow Connector 65"/>
          <p:cNvCxnSpPr>
            <a:stCxn id="62" idx="3"/>
            <a:endCxn id="63" idx="1"/>
          </p:cNvCxnSpPr>
          <p:nvPr/>
        </p:nvCxnSpPr>
        <p:spPr>
          <a:xfrm>
            <a:off x="2743200" y="59436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39000" y="5638800"/>
            <a:ext cx="91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Request Labels from User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19600" y="56388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Find Major Fields in Record Clusters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1" name="Straight Arrow Connector 70"/>
          <p:cNvCxnSpPr>
            <a:stCxn id="63" idx="3"/>
            <a:endCxn id="70" idx="1"/>
          </p:cNvCxnSpPr>
          <p:nvPr/>
        </p:nvCxnSpPr>
        <p:spPr>
          <a:xfrm>
            <a:off x="4038600" y="59436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019800" y="5638800"/>
            <a:ext cx="91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Generate Regex Templates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5" name="Straight Arrow Connector 74"/>
          <p:cNvCxnSpPr>
            <a:stCxn id="74" idx="3"/>
            <a:endCxn id="69" idx="1"/>
          </p:cNvCxnSpPr>
          <p:nvPr/>
        </p:nvCxnSpPr>
        <p:spPr>
          <a:xfrm>
            <a:off x="6934200" y="5943600"/>
            <a:ext cx="304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0" idx="3"/>
            <a:endCxn id="74" idx="1"/>
          </p:cNvCxnSpPr>
          <p:nvPr/>
        </p:nvCxnSpPr>
        <p:spPr>
          <a:xfrm>
            <a:off x="5638800" y="5943600"/>
            <a:ext cx="3810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63" idx="0"/>
            <a:endCxn id="74" idx="0"/>
          </p:cNvCxnSpPr>
          <p:nvPr/>
        </p:nvCxnSpPr>
        <p:spPr>
          <a:xfrm rot="5400000" flipH="1" flipV="1">
            <a:off x="5029200" y="4191000"/>
            <a:ext cx="12700" cy="2895600"/>
          </a:xfrm>
          <a:prstGeom prst="bentConnector3">
            <a:avLst>
              <a:gd name="adj1" fmla="val 1800000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37675" y="62484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---------------------- Phase One ----------------------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142875" y="6248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/>
              <a:t>---- Phase Two ----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135754" y="31667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400" dirty="0" smtClean="0">
                <a:solidFill>
                  <a:srgbClr val="FF0000"/>
                </a:solidFill>
              </a:rPr>
              <a:t>“click”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6146" name="Picture 2" descr="C:\My Dropbox\Projects\School\Writing\ListReaderPrototype\1_ICDAR_2013\Images\SamuelRecor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7787" y="1371600"/>
            <a:ext cx="4201293" cy="3304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3" descr="C:\My Dropbox\Projects\School\Writing\ListReaderPrototype\1_ICDAR_2013\Images\SamuelListOnt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52600"/>
            <a:ext cx="3522428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038600" y="2895600"/>
            <a:ext cx="914400" cy="228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esentations\Presenting at CPMS SRC\Images\FirstRecordLabeled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042583"/>
            <a:ext cx="5562600" cy="14344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3276600" y="4724400"/>
            <a:ext cx="152400" cy="4174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67400" y="3721608"/>
            <a:ext cx="633984" cy="1231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4038600"/>
            <a:ext cx="1752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sz="3200" i="1" dirty="0" smtClean="0"/>
              <a:t>           Child</a:t>
            </a:r>
            <a:r>
              <a:rPr lang="en-US" sz="3200" dirty="0" smtClean="0"/>
              <a:t>(</a:t>
            </a:r>
            <a:r>
              <a:rPr lang="en-US" sz="3200" i="1" dirty="0" smtClean="0">
                <a:solidFill>
                  <a:schemeClr val="accent1"/>
                </a:solidFill>
              </a:rPr>
              <a:t>p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/>
              <a:t>)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i="1" dirty="0" smtClean="0"/>
              <a:t>        Person</a:t>
            </a:r>
            <a:r>
              <a:rPr lang="en-US" sz="3200" dirty="0" smtClean="0"/>
              <a:t>(</a:t>
            </a:r>
            <a:r>
              <a:rPr lang="en-US" sz="3200" i="1" dirty="0" smtClean="0">
                <a:solidFill>
                  <a:schemeClr val="accent1"/>
                </a:solidFill>
              </a:rPr>
              <a:t>p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/>
              <a:t>)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sz="3200" i="1" dirty="0" smtClean="0"/>
              <a:t>     Child-</a:t>
            </a:r>
            <a:r>
              <a:rPr lang="en-US" sz="3200" i="1" dirty="0" err="1" smtClean="0"/>
              <a:t>ChildNumber</a:t>
            </a:r>
            <a:r>
              <a:rPr lang="en-US" sz="3200" dirty="0" smtClean="0"/>
              <a:t>(</a:t>
            </a:r>
            <a:r>
              <a:rPr lang="en-US" sz="3200" i="1" dirty="0" smtClean="0">
                <a:solidFill>
                  <a:schemeClr val="accent1"/>
                </a:solidFill>
              </a:rPr>
              <a:t>p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/>
              <a:t>, “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3200" dirty="0" smtClean="0"/>
              <a:t>”)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i="1" dirty="0" smtClean="0"/>
              <a:t>  Child-Name</a:t>
            </a:r>
            <a:r>
              <a:rPr lang="en-US" sz="3200" dirty="0" smtClean="0"/>
              <a:t>(</a:t>
            </a:r>
            <a:r>
              <a:rPr lang="en-US" sz="3200" i="1" dirty="0" smtClean="0">
                <a:solidFill>
                  <a:schemeClr val="accent1"/>
                </a:solidFill>
              </a:rPr>
              <a:t>p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/>
              <a:t>, </a:t>
            </a:r>
            <a:r>
              <a:rPr lang="en-US" sz="3200" i="1" dirty="0" smtClean="0">
                <a:solidFill>
                  <a:schemeClr val="accent1"/>
                </a:solidFill>
              </a:rPr>
              <a:t>n</a:t>
            </a:r>
            <a:r>
              <a:rPr lang="en-US" sz="3200" baseline="-25000" dirty="0" smtClean="0">
                <a:solidFill>
                  <a:schemeClr val="accent1"/>
                </a:solidFill>
              </a:rPr>
              <a:t>1</a:t>
            </a:r>
            <a:r>
              <a:rPr lang="en-US" sz="3200" dirty="0" smtClean="0"/>
              <a:t>)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sz="32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Kalinga" pitchFamily="34" charset="0"/>
                <a:cs typeface="Kalinga" pitchFamily="34" charset="0"/>
              </a:rPr>
              <a:t>ListReader Pieces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209800"/>
            <a:ext cx="5867400" cy="40386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Predicates in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Labeled fields in plain text</a:t>
            </a:r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List wrappers (regex)</a:t>
            </a:r>
          </a:p>
          <a:p>
            <a:pPr marL="914400" lvl="1" indent="-514350"/>
            <a:endParaRPr lang="en-US" dirty="0" smtClean="0"/>
          </a:p>
          <a:p>
            <a:pPr marL="514350" indent="-514350"/>
            <a:r>
              <a:rPr lang="en-US" dirty="0" smtClean="0"/>
              <a:t>Data entry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1026" name="Picture 2" descr="C:\My Dropbox\Projects\School\Presentations\2013.08 ICDAR-HIP\Images\Person Form, Sm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69899" y="5172561"/>
            <a:ext cx="990600" cy="1053032"/>
          </a:xfrm>
          <a:prstGeom prst="rect">
            <a:avLst/>
          </a:prstGeom>
          <a:noFill/>
        </p:spPr>
      </p:pic>
      <p:pic>
        <p:nvPicPr>
          <p:cNvPr id="1027" name="Picture 3" descr="C:\My Dropbox\Projects\School\Presentations\2013.08 ICDAR-HIP\Images\Labeled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01" y="3553643"/>
            <a:ext cx="2473199" cy="531431"/>
          </a:xfrm>
          <a:prstGeom prst="rect">
            <a:avLst/>
          </a:prstGeom>
          <a:noFill/>
        </p:spPr>
      </p:pic>
      <p:pic>
        <p:nvPicPr>
          <p:cNvPr id="1030" name="Picture 6" descr="C:\My Dropbox\Projects\School\Presentations\2013.08 ICDAR-HIP\Images\SamuelListOntology, 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599" y="2437034"/>
            <a:ext cx="1219200" cy="991966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628275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 types of knowledge rep. and mappings: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2514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\n[Dg].[Sp][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UpLo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+].\n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23618</TotalTime>
  <Words>6670</Words>
  <Application>Microsoft Office PowerPoint</Application>
  <PresentationFormat>On-screen Show (4:3)</PresentationFormat>
  <Paragraphs>1194</Paragraphs>
  <Slides>92</Slides>
  <Notes>82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Office Theme</vt:lpstr>
      <vt:lpstr>Acrobat Document</vt:lpstr>
      <vt:lpstr>ListReader: Inducing Wrappers for OCRed Lists to Efficiently Populate Ontologies</vt:lpstr>
      <vt:lpstr>Dissertation in a Nutshell</vt:lpstr>
      <vt:lpstr>Outline</vt:lpstr>
      <vt:lpstr>Motivations &amp; Challenges</vt:lpstr>
      <vt:lpstr>Motivation</vt:lpstr>
      <vt:lpstr>Other Domains and Applications</vt:lpstr>
      <vt:lpstr>OCR Text Challenges</vt:lpstr>
      <vt:lpstr>“Big Data” Challenges</vt:lpstr>
      <vt:lpstr>Human Effort Challenges</vt:lpstr>
      <vt:lpstr>Solutions</vt:lpstr>
      <vt:lpstr>Summary of Related Work and Present Contributions</vt:lpstr>
      <vt:lpstr>Data Mapping  (Packer and Embley, 2014b, 2014a, 2013)</vt:lpstr>
      <vt:lpstr>Typical Data Extraction</vt:lpstr>
      <vt:lpstr>ListReader Data Extraction</vt:lpstr>
      <vt:lpstr>Local Regex  (Packer and Embley, 2013)</vt:lpstr>
      <vt:lpstr>ListReader (Local)</vt:lpstr>
      <vt:lpstr>Local Wrapper Induction</vt:lpstr>
      <vt:lpstr>Algorithmic Complexity</vt:lpstr>
      <vt:lpstr>Alignment using A* Search</vt:lpstr>
      <vt:lpstr>ListReader Accuracy</vt:lpstr>
      <vt:lpstr>Global Regex &amp; HMM  (Packer and Embley, 2014(a, b))</vt:lpstr>
      <vt:lpstr>ListReader (Global)</vt:lpstr>
      <vt:lpstr>Global Induction: Basic Ideas</vt:lpstr>
      <vt:lpstr>Conflated Superfluous Distinctions</vt:lpstr>
      <vt:lpstr>Suffix Tree</vt:lpstr>
      <vt:lpstr>Identify and Parse Field Groups</vt:lpstr>
      <vt:lpstr>Continue Parsing the Text</vt:lpstr>
      <vt:lpstr>Generate Regex from Grammar</vt:lpstr>
      <vt:lpstr>Query the User</vt:lpstr>
      <vt:lpstr>Propagate Labels  via Capture Group IDs</vt:lpstr>
      <vt:lpstr>F-measure Results</vt:lpstr>
      <vt:lpstr>Precision Results</vt:lpstr>
      <vt:lpstr>Recall Results</vt:lpstr>
      <vt:lpstr>HMM Field Group Templates</vt:lpstr>
      <vt:lpstr>Complete HMM</vt:lpstr>
      <vt:lpstr>HMM Recall Results</vt:lpstr>
      <vt:lpstr>Conclusion</vt:lpstr>
      <vt:lpstr>Dissertation Contributions</vt:lpstr>
      <vt:lpstr>Contributions in a Nutshell</vt:lpstr>
      <vt:lpstr>PowerPoint Presentation</vt:lpstr>
      <vt:lpstr>Related Work</vt:lpstr>
      <vt:lpstr>Grammar Induction</vt:lpstr>
      <vt:lpstr>Probabilistic Finite State Automata for Information Extraction</vt:lpstr>
      <vt:lpstr>Web Wrapper Induction</vt:lpstr>
      <vt:lpstr>Specialized Document Analysis and Recognition Systems</vt:lpstr>
      <vt:lpstr>Appendix</vt:lpstr>
      <vt:lpstr>ListReader</vt:lpstr>
      <vt:lpstr>General List Reading Pipeline</vt:lpstr>
      <vt:lpstr>Challenges</vt:lpstr>
      <vt:lpstr>OCR Challenges</vt:lpstr>
      <vt:lpstr>Diversity Challenges</vt:lpstr>
      <vt:lpstr>Versatile Output Schemas</vt:lpstr>
      <vt:lpstr>Precision &amp; Recall</vt:lpstr>
      <vt:lpstr>Human Effort</vt:lpstr>
      <vt:lpstr>ListReader Solution</vt:lpstr>
      <vt:lpstr>ListReader</vt:lpstr>
      <vt:lpstr>Another High-level  View of ListReader</vt:lpstr>
      <vt:lpstr>Data Mapping  (Packer and Embley, 2014b, 2014a, 2013)</vt:lpstr>
      <vt:lpstr>ListReader Mapping</vt:lpstr>
      <vt:lpstr>Unsupervised List Detection (Packer and Embley, 2012)</vt:lpstr>
      <vt:lpstr>Literal Pattern Area</vt:lpstr>
      <vt:lpstr>Pattern Area</vt:lpstr>
      <vt:lpstr>Matching Word Categories</vt:lpstr>
      <vt:lpstr>Label Selector 1: Naïve Bayes Classifier</vt:lpstr>
      <vt:lpstr>Label Selector 2: Standard Deviation</vt:lpstr>
      <vt:lpstr>26 Pages for Dev / Parameter Setting,  F-measure on 16 Separate Test Pages</vt:lpstr>
      <vt:lpstr>Local Regex  (Packer and Embley, 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Precision &amp; Recall</vt:lpstr>
      <vt:lpstr>Evaluation</vt:lpstr>
      <vt:lpstr>ListReader Efficiency</vt:lpstr>
      <vt:lpstr>Local HMM  (Packer and Embley, 2013)</vt:lpstr>
      <vt:lpstr>HMM Induction</vt:lpstr>
      <vt:lpstr>HMM Modeling Details</vt:lpstr>
      <vt:lpstr>Global Regex (Packer and Embley, 2014a)</vt:lpstr>
      <vt:lpstr>AUL Results</vt:lpstr>
      <vt:lpstr>Global HMM (Packer and Embley, 2014b)</vt:lpstr>
      <vt:lpstr>HMM Field Group Template</vt:lpstr>
      <vt:lpstr>F-measure Results</vt:lpstr>
      <vt:lpstr>Precision Results</vt:lpstr>
      <vt:lpstr>Recall Results</vt:lpstr>
      <vt:lpstr>PowerPoint Presentation</vt:lpstr>
      <vt:lpstr>ListReader</vt:lpstr>
      <vt:lpstr>ListReader</vt:lpstr>
      <vt:lpstr>ListReader Pieces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Wrapper Induction for Lists in OCRed Documents</dc:title>
  <dc:creator/>
  <cp:lastModifiedBy>Embley</cp:lastModifiedBy>
  <cp:revision>4672</cp:revision>
  <dcterms:created xsi:type="dcterms:W3CDTF">2006-08-16T00:00:00Z</dcterms:created>
  <dcterms:modified xsi:type="dcterms:W3CDTF">2014-10-07T21:41:30Z</dcterms:modified>
</cp:coreProperties>
</file>